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99" r:id="rId4"/>
    <p:sldId id="301" r:id="rId5"/>
    <p:sldId id="303" r:id="rId6"/>
    <p:sldId id="302" r:id="rId7"/>
    <p:sldId id="307" r:id="rId8"/>
    <p:sldId id="308" r:id="rId9"/>
    <p:sldId id="305" r:id="rId10"/>
    <p:sldId id="306" r:id="rId11"/>
    <p:sldId id="304" r:id="rId12"/>
    <p:sldId id="309" r:id="rId13"/>
    <p:sldId id="310" r:id="rId14"/>
    <p:sldId id="313" r:id="rId15"/>
    <p:sldId id="314" r:id="rId16"/>
    <p:sldId id="315" r:id="rId17"/>
    <p:sldId id="317" r:id="rId18"/>
    <p:sldId id="312" r:id="rId19"/>
    <p:sldId id="300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C5CD"/>
    <a:srgbClr val="6FDEE2"/>
    <a:srgbClr val="35A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62"/>
  </p:normalViewPr>
  <p:slideViewPr>
    <p:cSldViewPr snapToGrid="0" snapToObjects="1">
      <p:cViewPr varScale="1">
        <p:scale>
          <a:sx n="109" d="100"/>
          <a:sy n="109" d="100"/>
        </p:scale>
        <p:origin x="22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9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6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4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4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8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4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0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6300-190B-D64D-8E1B-04B33DFB3E36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0140408-2D66-964D-AFD5-B7DCEE45E5B0}"/>
              </a:ext>
            </a:extLst>
          </p:cNvPr>
          <p:cNvSpPr/>
          <p:nvPr/>
        </p:nvSpPr>
        <p:spPr>
          <a:xfrm>
            <a:off x="-276447" y="3218274"/>
            <a:ext cx="12674009" cy="1483683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652FC-053A-AD45-8300-D183CD4F1E49}"/>
              </a:ext>
            </a:extLst>
          </p:cNvPr>
          <p:cNvSpPr txBox="1"/>
          <p:nvPr/>
        </p:nvSpPr>
        <p:spPr>
          <a:xfrm>
            <a:off x="716692" y="3309350"/>
            <a:ext cx="11005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Avenir Book" panose="02000503020000020003" pitchFamily="2" charset="0"/>
              </a:rPr>
              <a:t>February 16-19</a:t>
            </a:r>
            <a:r>
              <a:rPr lang="en-US" sz="8000" b="1">
                <a:latin typeface="Avenir Book" panose="02000503020000020003" pitchFamily="2" charset="0"/>
              </a:rPr>
              <a:t>, 2024</a:t>
            </a:r>
            <a:endParaRPr lang="en-US" sz="8000" b="1" dirty="0">
              <a:latin typeface="Avenir Book" panose="02000503020000020003" pitchFamily="2" charset="0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E95843C-A370-E547-BBF3-084E676C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728" y="5039237"/>
            <a:ext cx="2155443" cy="1070585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391DCFF1-A907-ED49-9754-BCF866ED2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96" y="5145663"/>
            <a:ext cx="3445885" cy="1042453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D4C39ED1-2011-AE45-BDE4-DE0951ABB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44" y="5145663"/>
            <a:ext cx="3188130" cy="1285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3CA1E8-9A7C-044A-9B5E-5AAA530467B3}"/>
              </a:ext>
            </a:extLst>
          </p:cNvPr>
          <p:cNvSpPr/>
          <p:nvPr/>
        </p:nvSpPr>
        <p:spPr>
          <a:xfrm>
            <a:off x="7906212" y="4942511"/>
            <a:ext cx="3922644" cy="1583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ED45392-BAD7-6A4C-A56A-F8015301C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728" y="4918298"/>
            <a:ext cx="2978667" cy="1513163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CD66482-1BA4-BB44-A4BE-6400A4FD6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209" y="114326"/>
            <a:ext cx="7847183" cy="30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8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1CEF4-2070-DE44-B147-77345D649960}"/>
              </a:ext>
            </a:extLst>
          </p:cNvPr>
          <p:cNvSpPr txBox="1"/>
          <p:nvPr/>
        </p:nvSpPr>
        <p:spPr>
          <a:xfrm>
            <a:off x="1613378" y="236796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panose="02000503020000020003" pitchFamily="2" charset="0"/>
              </a:rPr>
              <a:t>Enter counts @ </a:t>
            </a:r>
            <a:r>
              <a:rPr lang="en-US" sz="3600" b="1" dirty="0">
                <a:latin typeface="Avenir Book" panose="02000503020000020003" pitchFamily="2" charset="0"/>
              </a:rPr>
              <a:t>birdcount.org</a:t>
            </a:r>
          </a:p>
        </p:txBody>
      </p:sp>
      <p:pic>
        <p:nvPicPr>
          <p:cNvPr id="3" name="Picture 2" descr="A close up of a bird&#10;&#10;Description automatically generated">
            <a:extLst>
              <a:ext uri="{FF2B5EF4-FFF2-40B4-BE49-F238E27FC236}">
                <a16:creationId xmlns:a16="http://schemas.microsoft.com/office/drawing/2014/main" id="{44A23178-197D-634B-BFA3-50C90374E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03" y="3014298"/>
            <a:ext cx="7071816" cy="3673553"/>
          </a:xfrm>
          <a:prstGeom prst="rect">
            <a:avLst/>
          </a:prstGeom>
        </p:spPr>
      </p:pic>
      <p:pic>
        <p:nvPicPr>
          <p:cNvPr id="8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AFF8510-5668-074E-AA31-6F14CE407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39" y="3802199"/>
            <a:ext cx="4943038" cy="2656359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1EC5EFB-7E98-F943-A59E-F945288DC6DB}"/>
              </a:ext>
            </a:extLst>
          </p:cNvPr>
          <p:cNvSpPr/>
          <p:nvPr/>
        </p:nvSpPr>
        <p:spPr>
          <a:xfrm rot="10800000">
            <a:off x="7780887" y="3351270"/>
            <a:ext cx="858863" cy="357187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2CB9F04-E918-7243-BD4F-B49857C1936E}"/>
              </a:ext>
            </a:extLst>
          </p:cNvPr>
          <p:cNvSpPr/>
          <p:nvPr/>
        </p:nvSpPr>
        <p:spPr>
          <a:xfrm>
            <a:off x="6057270" y="4827004"/>
            <a:ext cx="708443" cy="418993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D794F5A-B5D3-854A-908A-781E9DA57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12" y="120226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5BCD1-21EC-0447-8FBF-B8ED833EF237}"/>
              </a:ext>
            </a:extLst>
          </p:cNvPr>
          <p:cNvSpPr txBox="1"/>
          <p:nvPr/>
        </p:nvSpPr>
        <p:spPr>
          <a:xfrm>
            <a:off x="1613378" y="227418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panose="02000503020000020003" pitchFamily="2" charset="0"/>
              </a:rPr>
              <a:t>Important!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6D07E-C1B5-2742-A26A-02D2E60AE524}"/>
              </a:ext>
            </a:extLst>
          </p:cNvPr>
          <p:cNvSpPr txBox="1"/>
          <p:nvPr/>
        </p:nvSpPr>
        <p:spPr>
          <a:xfrm>
            <a:off x="1358482" y="2879484"/>
            <a:ext cx="94750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Create an account </a:t>
            </a:r>
            <a:r>
              <a:rPr lang="en-US" sz="2800" b="1" dirty="0">
                <a:latin typeface="Avenir Book" panose="02000503020000020003" pitchFamily="2" charset="0"/>
              </a:rPr>
              <a:t>if you are new to the Great Backyard Bird Count</a:t>
            </a:r>
            <a:r>
              <a:rPr lang="en-US" sz="2800" dirty="0">
                <a:latin typeface="Avenir Book" panose="02000503020000020003" pitchFamily="2" charset="0"/>
              </a:rPr>
              <a:t> or </a:t>
            </a:r>
            <a:r>
              <a:rPr lang="en-US" sz="2800" b="1" dirty="0">
                <a:latin typeface="Avenir Book" panose="02000503020000020003" pitchFamily="2" charset="0"/>
              </a:rPr>
              <a:t>have not participated since before 2013</a:t>
            </a:r>
            <a:r>
              <a:rPr lang="en-US" sz="2800" dirty="0">
                <a:latin typeface="Avenir Book" panose="02000503020000020003" pitchFamily="2" charset="0"/>
              </a:rPr>
              <a:t>.</a:t>
            </a:r>
          </a:p>
          <a:p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If you </a:t>
            </a:r>
            <a:r>
              <a:rPr lang="en-US" sz="2800" b="1" dirty="0">
                <a:latin typeface="Avenir Book" panose="02000503020000020003" pitchFamily="2" charset="0"/>
              </a:rPr>
              <a:t>already participate in other Cornell Lab projects </a:t>
            </a:r>
            <a:r>
              <a:rPr lang="en-US" sz="2800" dirty="0">
                <a:latin typeface="Avenir Book" panose="02000503020000020003" pitchFamily="2" charset="0"/>
              </a:rPr>
              <a:t>such as; eBird, Merlin, FeederWatch, NestWatch, etc., </a:t>
            </a:r>
            <a:r>
              <a:rPr lang="en-US" sz="2800" b="1" dirty="0">
                <a:latin typeface="Avenir Book" panose="02000503020000020003" pitchFamily="2" charset="0"/>
              </a:rPr>
              <a:t>enter that username and password</a:t>
            </a:r>
            <a:r>
              <a:rPr lang="en-US" sz="2800" dirty="0">
                <a:latin typeface="Avenir Book" panose="02000503020000020003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Avenir Book" panose="02000503020000020003" pitchFamily="2" charset="0"/>
              </a:rPr>
              <a:t>ALL sightings reported to </a:t>
            </a:r>
            <a:r>
              <a:rPr lang="en-US" sz="2800" b="1" u="sng" dirty="0" err="1">
                <a:latin typeface="Avenir Book" panose="02000503020000020003" pitchFamily="2" charset="0"/>
              </a:rPr>
              <a:t>eBird</a:t>
            </a:r>
            <a:r>
              <a:rPr lang="en-US" sz="2800" b="1" u="sng" dirty="0">
                <a:latin typeface="Avenir Book" panose="02000503020000020003" pitchFamily="2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</a:rPr>
              <a:t>over the weekend and </a:t>
            </a:r>
            <a:r>
              <a:rPr lang="en-US" sz="2800" b="1" u="sng" dirty="0">
                <a:latin typeface="Avenir Book" panose="02000503020000020003" pitchFamily="2" charset="0"/>
              </a:rPr>
              <a:t>saved bird IDs in Merlin </a:t>
            </a:r>
            <a:r>
              <a:rPr lang="en-US" sz="2800" dirty="0">
                <a:latin typeface="Avenir Book" panose="02000503020000020003" pitchFamily="2" charset="0"/>
              </a:rPr>
              <a:t>count towards the count.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BB377CF-4F53-E34E-9C92-31119602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12" y="120223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6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12CBC3-1896-794B-B665-BC6BFB46E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741" y="2297182"/>
            <a:ext cx="6073962" cy="262890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A0EF26-F4DD-CC43-99C0-CC525306C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74"/>
          <a:stretch/>
        </p:blipFill>
        <p:spPr>
          <a:xfrm>
            <a:off x="5629493" y="4121426"/>
            <a:ext cx="5343307" cy="2736574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941F94B-2B46-014F-A0F4-6F00743DA941}"/>
              </a:ext>
            </a:extLst>
          </p:cNvPr>
          <p:cNvSpPr/>
          <p:nvPr/>
        </p:nvSpPr>
        <p:spPr>
          <a:xfrm>
            <a:off x="4556387" y="6017316"/>
            <a:ext cx="1500883" cy="40129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2CE1057-DD87-244C-B2CB-8633D40B833D}"/>
              </a:ext>
            </a:extLst>
          </p:cNvPr>
          <p:cNvSpPr/>
          <p:nvPr/>
        </p:nvSpPr>
        <p:spPr>
          <a:xfrm rot="16200000">
            <a:off x="1811450" y="5241944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403BF97-657C-CC45-8A1E-10CE614F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12" y="87567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0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Graphical user interface, application, website, map&#10;&#10;Description automatically generated">
            <a:extLst>
              <a:ext uri="{FF2B5EF4-FFF2-40B4-BE49-F238E27FC236}">
                <a16:creationId xmlns:a16="http://schemas.microsoft.com/office/drawing/2014/main" id="{5381162E-76CE-CE42-977B-CC27E1C4B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061" y="2518376"/>
            <a:ext cx="7097877" cy="5121502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748C8A1-3B7F-4F4E-8D23-D327EAA7AB7D}"/>
              </a:ext>
            </a:extLst>
          </p:cNvPr>
          <p:cNvSpPr/>
          <p:nvPr/>
        </p:nvSpPr>
        <p:spPr>
          <a:xfrm rot="9833863">
            <a:off x="5045691" y="2667055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BCC89B0-682D-C540-8158-72B82A47E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103897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63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C75C17-3905-3D44-B86E-22E5B21D4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80" y="2395564"/>
            <a:ext cx="6065706" cy="446243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28A657B-4F47-DE49-A5F9-0D9749625F82}"/>
              </a:ext>
            </a:extLst>
          </p:cNvPr>
          <p:cNvSpPr/>
          <p:nvPr/>
        </p:nvSpPr>
        <p:spPr>
          <a:xfrm>
            <a:off x="2328285" y="3009699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AFCD028-95C9-E942-A995-AB4E0E5BD119}"/>
              </a:ext>
            </a:extLst>
          </p:cNvPr>
          <p:cNvSpPr/>
          <p:nvPr/>
        </p:nvSpPr>
        <p:spPr>
          <a:xfrm rot="10800000">
            <a:off x="6350319" y="4805368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92AB11B-0C34-7B41-8ADC-B1D14DE2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103897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35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F960D5-D0DB-D64A-A27E-3A2B54823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16" y="2297182"/>
            <a:ext cx="8048167" cy="677166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1D096FFC-0DC7-1545-849B-C1EBF474E9A5}"/>
              </a:ext>
            </a:extLst>
          </p:cNvPr>
          <p:cNvSpPr/>
          <p:nvPr/>
        </p:nvSpPr>
        <p:spPr>
          <a:xfrm>
            <a:off x="6953294" y="2773655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497F7F8-AE6F-2246-AE85-E4BAE0518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71239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64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DDA92-00D4-0844-927F-ED228CBF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20" y="2280409"/>
            <a:ext cx="8417360" cy="68580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D6AE8A7-A9FD-734E-8703-7F8B33719E98}"/>
              </a:ext>
            </a:extLst>
          </p:cNvPr>
          <p:cNvSpPr/>
          <p:nvPr/>
        </p:nvSpPr>
        <p:spPr>
          <a:xfrm>
            <a:off x="2182511" y="4351168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9CF7949-5509-5A43-8ADB-CD5041D27C96}"/>
              </a:ext>
            </a:extLst>
          </p:cNvPr>
          <p:cNvSpPr/>
          <p:nvPr/>
        </p:nvSpPr>
        <p:spPr>
          <a:xfrm>
            <a:off x="2094778" y="5938429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3D6ABCC-1B6E-994E-A4BE-B4689DB8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87568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28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B6C65D-22BF-924B-B3D9-D6AD652F8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39"/>
          <a:stretch/>
        </p:blipFill>
        <p:spPr>
          <a:xfrm>
            <a:off x="2351199" y="2297182"/>
            <a:ext cx="7747146" cy="456081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0A484500-4083-BA4E-9EDA-A29C8269C8CA}"/>
              </a:ext>
            </a:extLst>
          </p:cNvPr>
          <p:cNvSpPr/>
          <p:nvPr/>
        </p:nvSpPr>
        <p:spPr>
          <a:xfrm>
            <a:off x="6648494" y="6296238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1BE366F-8261-D749-ABA0-02F15A0B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103894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9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0146A-C02A-5D48-AAED-D3FEF778EAD7}"/>
              </a:ext>
            </a:extLst>
          </p:cNvPr>
          <p:cNvSpPr txBox="1"/>
          <p:nvPr/>
        </p:nvSpPr>
        <p:spPr>
          <a:xfrm>
            <a:off x="1613377" y="2367967"/>
            <a:ext cx="852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After you submit your count, you can: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89E66-C2E4-DC4C-A229-8362E0751998}"/>
              </a:ext>
            </a:extLst>
          </p:cNvPr>
          <p:cNvSpPr txBox="1"/>
          <p:nvPr/>
        </p:nvSpPr>
        <p:spPr>
          <a:xfrm>
            <a:off x="1448372" y="3014298"/>
            <a:ext cx="442762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Review and edit the list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Share your list with others who compiles the list (if group)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Submit another list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small bird perched on a tree branch&#10;&#10;Description automatically generated">
            <a:extLst>
              <a:ext uri="{FF2B5EF4-FFF2-40B4-BE49-F238E27FC236}">
                <a16:creationId xmlns:a16="http://schemas.microsoft.com/office/drawing/2014/main" id="{DDA4208D-AD68-0B47-8F23-8EC98689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4" b="16491"/>
          <a:stretch/>
        </p:blipFill>
        <p:spPr>
          <a:xfrm>
            <a:off x="6057270" y="3264368"/>
            <a:ext cx="4592201" cy="2801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80113-FEE0-A24E-B3F1-F19821EA75A8}"/>
              </a:ext>
            </a:extLst>
          </p:cNvPr>
          <p:cNvSpPr txBox="1"/>
          <p:nvPr/>
        </p:nvSpPr>
        <p:spPr>
          <a:xfrm>
            <a:off x="7136196" y="6145339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Tufted Titmouse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D57CE4D-61F6-CC47-B56B-3B85073B1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103895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71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06958" cy="4243979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DFBD5-19D1-3341-B01F-F90B2031CC2C}"/>
              </a:ext>
            </a:extLst>
          </p:cNvPr>
          <p:cNvSpPr txBox="1"/>
          <p:nvPr/>
        </p:nvSpPr>
        <p:spPr>
          <a:xfrm>
            <a:off x="1613377" y="2797401"/>
            <a:ext cx="888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Join us for the Great Backyard Bird Count!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D7CD1-6338-F445-B807-E2C22A227104}"/>
              </a:ext>
            </a:extLst>
          </p:cNvPr>
          <p:cNvSpPr txBox="1"/>
          <p:nvPr/>
        </p:nvSpPr>
        <p:spPr>
          <a:xfrm>
            <a:off x="1718796" y="3251762"/>
            <a:ext cx="8754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venir Book" panose="02000503020000020003" pitchFamily="2" charset="0"/>
              </a:rPr>
              <a:t>www.birdcount.org</a:t>
            </a:r>
          </a:p>
        </p:txBody>
      </p:sp>
      <p:pic>
        <p:nvPicPr>
          <p:cNvPr id="9" name="Picture 8" descr="A rocky beach&#10;&#10;Description automatically generated">
            <a:extLst>
              <a:ext uri="{FF2B5EF4-FFF2-40B4-BE49-F238E27FC236}">
                <a16:creationId xmlns:a16="http://schemas.microsoft.com/office/drawing/2014/main" id="{EA3023D5-BE4F-5840-95D9-B1050B69F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96" b="21638"/>
          <a:stretch/>
        </p:blipFill>
        <p:spPr>
          <a:xfrm>
            <a:off x="1141741" y="4199710"/>
            <a:ext cx="9806957" cy="2947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5AD7B7-D043-EB48-A352-33401570CD8B}"/>
              </a:ext>
            </a:extLst>
          </p:cNvPr>
          <p:cNvSpPr txBox="1"/>
          <p:nvPr/>
        </p:nvSpPr>
        <p:spPr>
          <a:xfrm>
            <a:off x="8940186" y="3860022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Snow Geese</a:t>
            </a: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971FB5A-DBB7-9C47-A418-92960F9CB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-13334"/>
            <a:ext cx="5281520" cy="2079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84B4CA-6562-F64A-A9F2-324256B33F05}"/>
              </a:ext>
            </a:extLst>
          </p:cNvPr>
          <p:cNvSpPr/>
          <p:nvPr/>
        </p:nvSpPr>
        <p:spPr>
          <a:xfrm>
            <a:off x="797169" y="1877238"/>
            <a:ext cx="10503877" cy="935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C9CE196B-A299-0E44-9463-3CAD20248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445" y="1969744"/>
            <a:ext cx="2321547" cy="7023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7C0A50D-A1B7-DD4F-BB9A-5A78760D2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927" y="2022947"/>
            <a:ext cx="2322112" cy="9365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7693AFD-3DA3-F34C-88A6-906F83C10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611" y="1872594"/>
            <a:ext cx="1687737" cy="8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1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50711C-12AA-8B4A-B0BE-FCCE50839B7E}"/>
              </a:ext>
            </a:extLst>
          </p:cNvPr>
          <p:cNvSpPr/>
          <p:nvPr/>
        </p:nvSpPr>
        <p:spPr>
          <a:xfrm>
            <a:off x="1180471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6"/>
          <a:stretch/>
        </p:blipFill>
        <p:spPr>
          <a:xfrm>
            <a:off x="1652107" y="2027396"/>
            <a:ext cx="8887785" cy="5260329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E8BBA20-087B-B14D-A40F-3CD69AA5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-59398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01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B60C4-D862-8C42-A794-B69B6B1AFF39}"/>
              </a:ext>
            </a:extLst>
          </p:cNvPr>
          <p:cNvSpPr txBox="1"/>
          <p:nvPr/>
        </p:nvSpPr>
        <p:spPr>
          <a:xfrm>
            <a:off x="1613377" y="2276430"/>
            <a:ext cx="852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All photos by GBBC participants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A8695-C889-7D48-B8AA-E46397C4A9B4}"/>
              </a:ext>
            </a:extLst>
          </p:cNvPr>
          <p:cNvSpPr txBox="1"/>
          <p:nvPr/>
        </p:nvSpPr>
        <p:spPr>
          <a:xfrm>
            <a:off x="1448372" y="2693829"/>
            <a:ext cx="9295256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People birding by Ankush Chowdhury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Gila Wood peckers by Andrew Byerly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Northern Harrier by Ed Wransky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California Quail by Patricia Ediger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Black-capped Chickadees by Jocelyn Anderson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Carolina Wren by Jenny Burdette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Canvasbacks and lesser Scaups by Laura Fraizer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Tufted Titmouse by Jenny Burdette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Snow Geese by Laura Fraizer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Yellow-eyed Babbler by Ankush Chowdhury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Avenir Book" panose="02000503020000020003" pitchFamily="2" charset="0"/>
            </a:endParaRPr>
          </a:p>
          <a:p>
            <a:endParaRPr lang="en-US" sz="2800" dirty="0">
              <a:latin typeface="Avenir Book" panose="02000503020000020003" pitchFamily="2" charset="0"/>
            </a:endParaRP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small bird perched on a branch&#10;&#10;Description automatically generated">
            <a:extLst>
              <a:ext uri="{FF2B5EF4-FFF2-40B4-BE49-F238E27FC236}">
                <a16:creationId xmlns:a16="http://schemas.microsoft.com/office/drawing/2014/main" id="{1942059B-2FED-CA49-8753-005D9F61A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0" r="30380"/>
          <a:stretch/>
        </p:blipFill>
        <p:spPr>
          <a:xfrm>
            <a:off x="7621833" y="2799650"/>
            <a:ext cx="3121795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84B5B-AE88-AD42-A1A5-97089C7675A7}"/>
              </a:ext>
            </a:extLst>
          </p:cNvPr>
          <p:cNvSpPr txBox="1"/>
          <p:nvPr/>
        </p:nvSpPr>
        <p:spPr>
          <a:xfrm>
            <a:off x="7924763" y="6334471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Yellow-eyed Babbler</a:t>
            </a:r>
            <a:endParaRPr lang="en-US" dirty="0"/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55DC713-DDA8-E249-9745-FDDE5A1E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-43064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3DCD14B-499D-4C49-B276-DB61877869E6}"/>
              </a:ext>
            </a:extLst>
          </p:cNvPr>
          <p:cNvSpPr/>
          <p:nvPr/>
        </p:nvSpPr>
        <p:spPr>
          <a:xfrm>
            <a:off x="1180469" y="-44814"/>
            <a:ext cx="9831058" cy="6902814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29" y="2864760"/>
            <a:ext cx="7168938" cy="40295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FA42E-DFF7-9744-AB75-4F919E8C25A0}"/>
              </a:ext>
            </a:extLst>
          </p:cNvPr>
          <p:cNvSpPr txBox="1"/>
          <p:nvPr/>
        </p:nvSpPr>
        <p:spPr>
          <a:xfrm>
            <a:off x="2322522" y="2294207"/>
            <a:ext cx="705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</a:rPr>
              <a:t>Free online course with Bird Academy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7DDBAF2-B610-A548-BF26-0D44461D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87568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0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2EB45-1F12-AB46-837C-191428699676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A4299-6685-5D44-9A3F-D46A7948DE8F}"/>
              </a:ext>
            </a:extLst>
          </p:cNvPr>
          <p:cNvSpPr txBox="1"/>
          <p:nvPr/>
        </p:nvSpPr>
        <p:spPr>
          <a:xfrm>
            <a:off x="2385236" y="2466753"/>
            <a:ext cx="7421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venir Book" panose="02000503020000020003" pitchFamily="2" charset="0"/>
              </a:rPr>
              <a:t>Count birds wherever you like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E7D4F-DE75-044C-82A4-D890CDA80AFC}"/>
              </a:ext>
            </a:extLst>
          </p:cNvPr>
          <p:cNvSpPr txBox="1"/>
          <p:nvPr/>
        </p:nvSpPr>
        <p:spPr>
          <a:xfrm>
            <a:off x="1219198" y="3174639"/>
            <a:ext cx="43168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Backyards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Patios/Porches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City Streets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Parks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Nature Centers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Anywhere!</a:t>
            </a:r>
          </a:p>
        </p:txBody>
      </p:sp>
      <p:pic>
        <p:nvPicPr>
          <p:cNvPr id="6" name="Picture 5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EAB9F0AB-731A-9843-8E15-8DFEE2A4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73" y="3233300"/>
            <a:ext cx="4744846" cy="3161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863513-B9AF-C942-9D90-CF409CA5AE61}"/>
              </a:ext>
            </a:extLst>
          </p:cNvPr>
          <p:cNvSpPr txBox="1"/>
          <p:nvPr/>
        </p:nvSpPr>
        <p:spPr>
          <a:xfrm>
            <a:off x="5061916" y="6469687"/>
            <a:ext cx="591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birding in Uttarakhand, India by Ankush Chowdhury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148D676-5313-9B45-8C48-E00C32592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87568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3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4AD1F-6CBA-8745-9B55-7DD7FD9B3F2B}"/>
              </a:ext>
            </a:extLst>
          </p:cNvPr>
          <p:cNvSpPr txBox="1"/>
          <p:nvPr/>
        </p:nvSpPr>
        <p:spPr>
          <a:xfrm>
            <a:off x="1613378" y="2304288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Why participate?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6681F-083C-324F-AF49-881C2829D3EA}"/>
              </a:ext>
            </a:extLst>
          </p:cNvPr>
          <p:cNvSpPr txBox="1"/>
          <p:nvPr/>
        </p:nvSpPr>
        <p:spPr>
          <a:xfrm>
            <a:off x="4519975" y="2965781"/>
            <a:ext cx="65015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Make sure your birds are counted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Long-term record of birds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Scientists can’t be everywhere, all the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It’s fun and connects you to nature</a:t>
            </a:r>
          </a:p>
        </p:txBody>
      </p:sp>
      <p:pic>
        <p:nvPicPr>
          <p:cNvPr id="6" name="Picture 5" descr="A picture containing standing, brown, bird, covered&#10;&#10;Description automatically generated">
            <a:extLst>
              <a:ext uri="{FF2B5EF4-FFF2-40B4-BE49-F238E27FC236}">
                <a16:creationId xmlns:a16="http://schemas.microsoft.com/office/drawing/2014/main" id="{666AF524-3681-744B-A4D0-1BB65C3B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831" y="3078635"/>
            <a:ext cx="2576400" cy="3398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B258F-E13A-0A46-8C89-C6531A50A192}"/>
              </a:ext>
            </a:extLst>
          </p:cNvPr>
          <p:cNvSpPr txBox="1"/>
          <p:nvPr/>
        </p:nvSpPr>
        <p:spPr>
          <a:xfrm>
            <a:off x="1705831" y="6505211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Gila Woodpeckers</a:t>
            </a: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4CB6BCF-E176-734E-B0EA-8F2EF9AE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103897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7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2552F-261F-E046-8EE4-0D42D94B839D}"/>
              </a:ext>
            </a:extLst>
          </p:cNvPr>
          <p:cNvSpPr txBox="1"/>
          <p:nvPr/>
        </p:nvSpPr>
        <p:spPr>
          <a:xfrm>
            <a:off x="1219201" y="2950619"/>
            <a:ext cx="5394960" cy="391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Participate from anywhere in the world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Access personal bird lists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Use your account to report birds year 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Life lists and records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786A3-4245-0146-9574-92F1647EB8B4}"/>
              </a:ext>
            </a:extLst>
          </p:cNvPr>
          <p:cNvSpPr txBox="1"/>
          <p:nvPr/>
        </p:nvSpPr>
        <p:spPr>
          <a:xfrm>
            <a:off x="1613378" y="2304288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You Can…</a:t>
            </a:r>
          </a:p>
        </p:txBody>
      </p:sp>
      <p:pic>
        <p:nvPicPr>
          <p:cNvPr id="6" name="Picture 5" descr="A bird flying in the sky&#10;&#10;Description automatically generated">
            <a:extLst>
              <a:ext uri="{FF2B5EF4-FFF2-40B4-BE49-F238E27FC236}">
                <a16:creationId xmlns:a16="http://schemas.microsoft.com/office/drawing/2014/main" id="{FC2D56BD-FE81-B840-B9A3-66DE3EEB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28" y="2375057"/>
            <a:ext cx="4548271" cy="2012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65C7BA-4785-DA46-8EA7-E4CF3E0E2604}"/>
              </a:ext>
            </a:extLst>
          </p:cNvPr>
          <p:cNvSpPr txBox="1"/>
          <p:nvPr/>
        </p:nvSpPr>
        <p:spPr>
          <a:xfrm>
            <a:off x="6424526" y="4357475"/>
            <a:ext cx="462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Northern Harrier above; California Quail below</a:t>
            </a:r>
          </a:p>
        </p:txBody>
      </p:sp>
      <p:pic>
        <p:nvPicPr>
          <p:cNvPr id="10" name="Picture 9" descr="A bird that is standing in the snow&#10;&#10;Description automatically generated">
            <a:extLst>
              <a:ext uri="{FF2B5EF4-FFF2-40B4-BE49-F238E27FC236}">
                <a16:creationId xmlns:a16="http://schemas.microsoft.com/office/drawing/2014/main" id="{CCF6ACB7-FA12-C545-B2C7-1E04A539D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58" b="16926"/>
          <a:stretch/>
        </p:blipFill>
        <p:spPr>
          <a:xfrm>
            <a:off x="6424526" y="4745405"/>
            <a:ext cx="4548271" cy="2172004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CEECF7A-1E3E-A74F-B2A4-7394FF5E4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12" y="169213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7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FB42C-6716-E245-8D9C-295CAB06EE27}"/>
              </a:ext>
            </a:extLst>
          </p:cNvPr>
          <p:cNvSpPr txBox="1"/>
          <p:nvPr/>
        </p:nvSpPr>
        <p:spPr>
          <a:xfrm>
            <a:off x="1613378" y="247656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What do we learn?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19314-5C6F-1D48-82A7-07A1C23BEB7D}"/>
              </a:ext>
            </a:extLst>
          </p:cNvPr>
          <p:cNvSpPr txBox="1"/>
          <p:nvPr/>
        </p:nvSpPr>
        <p:spPr>
          <a:xfrm>
            <a:off x="1613378" y="3429000"/>
            <a:ext cx="43119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Migration patterns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Year-to-year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Long-term trends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bird flying in the sky&#10;&#10;Description automatically generated">
            <a:extLst>
              <a:ext uri="{FF2B5EF4-FFF2-40B4-BE49-F238E27FC236}">
                <a16:creationId xmlns:a16="http://schemas.microsoft.com/office/drawing/2014/main" id="{35632663-0873-AD40-9A52-81D3EC36D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013" y="2479057"/>
            <a:ext cx="3412339" cy="3760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9F8BA-1446-234F-A074-DE8C362AEC36}"/>
              </a:ext>
            </a:extLst>
          </p:cNvPr>
          <p:cNvSpPr txBox="1"/>
          <p:nvPr/>
        </p:nvSpPr>
        <p:spPr>
          <a:xfrm>
            <a:off x="7232011" y="6263513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Black-capped Chickadees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B77CDEE-ACA3-9044-8EC7-2898EB563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169213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FB42C-6716-E245-8D9C-295CAB06EE27}"/>
              </a:ext>
            </a:extLst>
          </p:cNvPr>
          <p:cNvSpPr txBox="1"/>
          <p:nvPr/>
        </p:nvSpPr>
        <p:spPr>
          <a:xfrm>
            <a:off x="1613378" y="236796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What do you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19314-5C6F-1D48-82A7-07A1C23BEB7D}"/>
              </a:ext>
            </a:extLst>
          </p:cNvPr>
          <p:cNvSpPr txBox="1"/>
          <p:nvPr/>
        </p:nvSpPr>
        <p:spPr>
          <a:xfrm>
            <a:off x="1291672" y="3014298"/>
            <a:ext cx="49141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Count birds anywhere for at least 15 minutes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Count longer if you wish!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Keep track of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Best estimate on the number of individuals for each species observed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small bird perched on a branch&#10;&#10;Description automatically generated">
            <a:extLst>
              <a:ext uri="{FF2B5EF4-FFF2-40B4-BE49-F238E27FC236}">
                <a16:creationId xmlns:a16="http://schemas.microsoft.com/office/drawing/2014/main" id="{6AD6DF8E-7CE9-D84A-AC03-F965E7CFD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21"/>
          <a:stretch/>
        </p:blipFill>
        <p:spPr>
          <a:xfrm>
            <a:off x="6699366" y="3014298"/>
            <a:ext cx="3783509" cy="3014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4A0C1-87D8-0143-BC8D-1AA13B41BDB6}"/>
              </a:ext>
            </a:extLst>
          </p:cNvPr>
          <p:cNvSpPr txBox="1"/>
          <p:nvPr/>
        </p:nvSpPr>
        <p:spPr>
          <a:xfrm>
            <a:off x="7302920" y="6073965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Carolina Wren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A9EFA0B-33F9-544F-8B60-F178E6E0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152884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6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1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EB5A7-A69F-1446-9599-04BE757C83EE}"/>
              </a:ext>
            </a:extLst>
          </p:cNvPr>
          <p:cNvSpPr txBox="1"/>
          <p:nvPr/>
        </p:nvSpPr>
        <p:spPr>
          <a:xfrm>
            <a:off x="1613378" y="236796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You will need….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C5C79-F6E1-4641-B9EE-2A154DDEEE3D}"/>
              </a:ext>
            </a:extLst>
          </p:cNvPr>
          <p:cNvSpPr txBox="1"/>
          <p:nvPr/>
        </p:nvSpPr>
        <p:spPr>
          <a:xfrm>
            <a:off x="1497763" y="2987926"/>
            <a:ext cx="45982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New checklist for each day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New checklist for each new location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New checklist for same place, new time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flock of seagulls are standing in the sand&#10;&#10;Description automatically generated">
            <a:extLst>
              <a:ext uri="{FF2B5EF4-FFF2-40B4-BE49-F238E27FC236}">
                <a16:creationId xmlns:a16="http://schemas.microsoft.com/office/drawing/2014/main" id="{D6D7E2BC-5BAC-3948-BA14-D8146E4FE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270" y="2630905"/>
            <a:ext cx="4842967" cy="3226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2DCCD-43BD-B642-9C2C-8ED8A689D9E6}"/>
              </a:ext>
            </a:extLst>
          </p:cNvPr>
          <p:cNvSpPr txBox="1"/>
          <p:nvPr/>
        </p:nvSpPr>
        <p:spPr>
          <a:xfrm>
            <a:off x="5851270" y="6030200"/>
            <a:ext cx="49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Canvasbacks and lesser Scaups by Laura Fraizer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F70BA55-DEB2-FD40-B4EB-DEAD0202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12" y="120226"/>
            <a:ext cx="5281520" cy="2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5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360</Words>
  <Application>Microsoft Macintosh PowerPoint</Application>
  <PresentationFormat>Widescreen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Leonard</dc:creator>
  <cp:lastModifiedBy>Becca B. Rodomsky-Bish</cp:lastModifiedBy>
  <cp:revision>30</cp:revision>
  <dcterms:created xsi:type="dcterms:W3CDTF">2018-11-21T14:29:34Z</dcterms:created>
  <dcterms:modified xsi:type="dcterms:W3CDTF">2023-10-13T14:41:48Z</dcterms:modified>
</cp:coreProperties>
</file>