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37" r:id="rId2"/>
    <p:sldMasterId id="2147483714" r:id="rId3"/>
    <p:sldMasterId id="2147483671" r:id="rId4"/>
    <p:sldMasterId id="2147483729" r:id="rId5"/>
    <p:sldMasterId id="2147483684" r:id="rId6"/>
    <p:sldMasterId id="2147483660" r:id="rId7"/>
  </p:sldMasterIdLst>
  <p:notesMasterIdLst>
    <p:notesMasterId r:id="rId23"/>
  </p:notesMasterIdLst>
  <p:sldIdLst>
    <p:sldId id="282" r:id="rId8"/>
    <p:sldId id="306" r:id="rId9"/>
    <p:sldId id="269" r:id="rId10"/>
    <p:sldId id="274" r:id="rId11"/>
    <p:sldId id="291" r:id="rId12"/>
    <p:sldId id="288" r:id="rId13"/>
    <p:sldId id="302" r:id="rId14"/>
    <p:sldId id="272" r:id="rId15"/>
    <p:sldId id="303" r:id="rId16"/>
    <p:sldId id="304" r:id="rId17"/>
    <p:sldId id="284" r:id="rId18"/>
    <p:sldId id="305" r:id="rId19"/>
    <p:sldId id="300" r:id="rId20"/>
    <p:sldId id="301" r:id="rId21"/>
    <p:sldId id="290" r:id="rId2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C10"/>
    <a:srgbClr val="457999"/>
    <a:srgbClr val="EAE9E9"/>
    <a:srgbClr val="6D67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53"/>
    <p:restoredTop sz="96327"/>
  </p:normalViewPr>
  <p:slideViewPr>
    <p:cSldViewPr snapToGrid="0" snapToObjects="1">
      <p:cViewPr>
        <p:scale>
          <a:sx n="150" d="100"/>
          <a:sy n="150" d="100"/>
        </p:scale>
        <p:origin x="144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91FD5-9BDA-C846-A831-36D5096B8157}" type="datetimeFigureOut">
              <a:rPr lang="en-US" smtClean="0"/>
              <a:t>10/11/24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A39AA-D059-7343-BD90-1A8A86147D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76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Slid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54A8E-E1EC-0663-9AAC-B69833E37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Graphic 1">
            <a:extLst>
              <a:ext uri="{FF2B5EF4-FFF2-40B4-BE49-F238E27FC236}">
                <a16:creationId xmlns:a16="http://schemas.microsoft.com/office/drawing/2014/main" id="{3BE2D0F9-DB39-C0D4-A2C2-BF9E07A5EC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82953" y="4875124"/>
            <a:ext cx="868680" cy="192797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062ECDA-CE6D-C538-D260-B5C8CDE95A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3465" y="4876802"/>
            <a:ext cx="3877374" cy="214300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sz="800">
                <a:solidFill>
                  <a:schemeClr val="bg1"/>
                </a:solidFill>
              </a:defRPr>
            </a:lvl1pPr>
            <a:lvl2pPr marL="342900" indent="0" algn="l">
              <a:buNone/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9542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ackground color and Graph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D19FA71-A27C-E39A-995E-D00D092D9E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54514" y="-8467"/>
            <a:ext cx="5404104" cy="5175504"/>
          </a:xfrm>
          <a:prstGeom prst="rect">
            <a:avLst/>
          </a:prstGeom>
          <a:ln w="9525"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C87F39-1C4E-B05D-6D9C-B917142C99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0437" y="4936066"/>
            <a:ext cx="5404104" cy="237744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 anchor="ctr"/>
          <a:lstStyle>
            <a:lvl1pPr algn="r">
              <a:defRPr sz="7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FBF5F06-DEA2-9BE1-FC83-65D4E4D9A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8170C16-D9EF-1A7B-B54F-9AFB832B4D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3464" y="2438400"/>
            <a:ext cx="3133725" cy="243046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>
              <a:lnSpc>
                <a:spcPct val="114000"/>
              </a:lnSpc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3C258905-B90C-54CC-176A-1681DEF9EC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3465" y="4876802"/>
            <a:ext cx="3877374" cy="214300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800"/>
            </a:lvl1pPr>
            <a:lvl2pPr marL="342900" indent="0" algn="l">
              <a:buNone/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295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ackground color with Section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C969-638C-3A1E-A431-BAFF1CDCE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0E3E3A-93FC-468D-4788-8410F00DDDF0}"/>
              </a:ext>
            </a:extLst>
          </p:cNvPr>
          <p:cNvCxnSpPr/>
          <p:nvPr userDrawn="1"/>
        </p:nvCxnSpPr>
        <p:spPr>
          <a:xfrm>
            <a:off x="3762102" y="2708666"/>
            <a:ext cx="508743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26EC637C-E011-7F75-5438-AC507E785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68831" y="2982507"/>
            <a:ext cx="4572000" cy="1887138"/>
          </a:xfrm>
          <a:prstGeom prst="rect">
            <a:avLst/>
          </a:prstGeom>
        </p:spPr>
        <p:txBody>
          <a:bodyPr anchor="ctr"/>
          <a:lstStyle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30F52A74-1C9C-F0DD-6E7C-C24E822805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68831" y="547687"/>
            <a:ext cx="4572000" cy="1887139"/>
          </a:xfrm>
          <a:prstGeom prst="rect">
            <a:avLst/>
          </a:prstGeom>
        </p:spPr>
        <p:txBody>
          <a:bodyPr anchor="ctr"/>
          <a:lstStyle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E176282-5BB3-B8F3-0ABC-C7B7FA4A89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3464" y="2438400"/>
            <a:ext cx="3133725" cy="243046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>
              <a:lnSpc>
                <a:spcPct val="114000"/>
              </a:lnSpc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BA259B5-EFF7-5B56-8DBF-1E718AADAC2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3465" y="4876802"/>
            <a:ext cx="3877374" cy="214300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800"/>
            </a:lvl1pPr>
            <a:lvl2pPr marL="342900" indent="0" algn="l">
              <a:buNone/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5544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itle and Content with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9439C-FF29-5389-E5EF-41A9F9824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D03BAC-9E13-2C72-8DE5-5A006577FBC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124325" y="274904"/>
            <a:ext cx="4642794" cy="4594749"/>
          </a:xfrm>
          <a:prstGeom prst="rect">
            <a:avLst/>
          </a:prstGeom>
        </p:spPr>
        <p:txBody>
          <a:bodyPr anchor="ctr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E5D001-6DD7-12BE-3B07-5E027992AB76}"/>
              </a:ext>
            </a:extLst>
          </p:cNvPr>
          <p:cNvCxnSpPr/>
          <p:nvPr userDrawn="1"/>
        </p:nvCxnSpPr>
        <p:spPr>
          <a:xfrm>
            <a:off x="3877733" y="274904"/>
            <a:ext cx="0" cy="459395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D827AA3-2F0B-CFC1-2DEA-C8CB1AA8C0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3464" y="2438400"/>
            <a:ext cx="3133725" cy="243046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>
              <a:lnSpc>
                <a:spcPct val="114000"/>
              </a:lnSpc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7DF5D8-5317-097B-7647-A0A89612305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3465" y="4876802"/>
            <a:ext cx="3877374" cy="214300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800"/>
            </a:lvl1pPr>
            <a:lvl2pPr marL="342900" indent="0" algn="l">
              <a:buNone/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2106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6BF08-9EDD-6C77-5337-9CB264F2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99BA173-57B2-5123-6DBD-DE5747F2902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124325" y="274904"/>
            <a:ext cx="4642794" cy="4594749"/>
          </a:xfrm>
          <a:prstGeom prst="rect">
            <a:avLst/>
          </a:prstGeom>
        </p:spPr>
        <p:txBody>
          <a:bodyPr anchor="ctr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9337F55-6706-F5CD-F195-286E23A24B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3464" y="2438400"/>
            <a:ext cx="3133725" cy="243046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>
              <a:lnSpc>
                <a:spcPct val="114000"/>
              </a:lnSpc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F156F14-1A11-164D-7FC9-23EE4E6586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3465" y="4876802"/>
            <a:ext cx="3877374" cy="214300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800"/>
            </a:lvl1pPr>
            <a:lvl2pPr marL="342900" indent="0" algn="l">
              <a:buNone/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3726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itle and Content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6BF08-9EDD-6C77-5337-9CB264F2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A6E05D1-F840-6ABC-CF1E-B0210CA832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465" y="2429934"/>
            <a:ext cx="2144184" cy="2438930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>
              <a:lnSpc>
                <a:spcPct val="114000"/>
              </a:lnSpc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50E523-A187-31FA-A2D1-E8D97014355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887134" y="274904"/>
            <a:ext cx="5879986" cy="4594749"/>
          </a:xfrm>
          <a:prstGeom prst="rect">
            <a:avLst/>
          </a:prstGeom>
        </p:spPr>
        <p:txBody>
          <a:bodyPr anchor="ctr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E2B8FD7-068C-855C-EE96-E5DB30D707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3465" y="4876802"/>
            <a:ext cx="3877374" cy="214300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800"/>
            </a:lvl1pPr>
            <a:lvl2pPr marL="342900" indent="0" algn="l">
              <a:buNone/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4401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itle and Full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6BF08-9EDD-6C77-5337-9CB264F2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A6E05D1-F840-6ABC-CF1E-B0210CA832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465" y="2429934"/>
            <a:ext cx="2144184" cy="2438930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>
              <a:lnSpc>
                <a:spcPct val="114000"/>
              </a:lnSpc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FF54933-7AF9-3C15-2CAE-723515CAA8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26267" y="-8467"/>
            <a:ext cx="6426200" cy="51663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37AF792-D061-A62E-7FE1-F4F41CAEE2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28910" y="4936067"/>
            <a:ext cx="6432024" cy="230293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 anchor="ctr"/>
          <a:lstStyle>
            <a:lvl1pPr algn="r">
              <a:defRPr sz="7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1615AA-1F3A-DEF8-F8D7-B84226CD27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3465" y="4876802"/>
            <a:ext cx="3877374" cy="214300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800"/>
            </a:lvl1pPr>
            <a:lvl2pPr marL="342900" indent="0" algn="l">
              <a:buNone/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9317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Graph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6BF08-9EDD-6C77-5337-9CB264F2C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6" y="341957"/>
            <a:ext cx="2144183" cy="17919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A6E05D1-F840-6ABC-CF1E-B0210CA832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465" y="2429934"/>
            <a:ext cx="2144184" cy="2371609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>
              <a:lnSpc>
                <a:spcPct val="114000"/>
              </a:lnSpc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FF54933-7AF9-3C15-2CAE-723515CAA8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26267" y="344904"/>
            <a:ext cx="6055268" cy="436713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1615AA-1F3A-DEF8-F8D7-B84226CD27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3465" y="4876802"/>
            <a:ext cx="3877374" cy="214300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800"/>
            </a:lvl1pPr>
            <a:lvl2pPr marL="342900" indent="0" algn="l">
              <a:buNone/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4CC34F-355B-F3A4-42A8-023A9D54E9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46788" y="493713"/>
            <a:ext cx="2528887" cy="403701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2A4F94E-FCE4-FCF9-CC3D-2A59A956B271}"/>
              </a:ext>
            </a:extLst>
          </p:cNvPr>
          <p:cNvSpPr txBox="1">
            <a:spLocks/>
          </p:cNvSpPr>
          <p:nvPr userDrawn="1"/>
        </p:nvSpPr>
        <p:spPr>
          <a:xfrm>
            <a:off x="2728910" y="4481749"/>
            <a:ext cx="6052625" cy="230293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bg1"/>
                </a:solidFill>
                <a:latin typeface="Gibson Light" pitchFamily="2" charset="77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Gibson Light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b="0" i="0" kern="1200">
                <a:solidFill>
                  <a:schemeClr val="tx1"/>
                </a:solidFill>
                <a:latin typeface="Gibson Light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b="0" i="0" kern="1200">
                <a:solidFill>
                  <a:schemeClr val="tx1"/>
                </a:solidFill>
                <a:latin typeface="Gibson Light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b="0" i="0" kern="1200">
                <a:solidFill>
                  <a:schemeClr val="tx1"/>
                </a:solidFill>
                <a:latin typeface="Gibson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8347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6757F-B90A-2672-9397-483F8B96D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8ED0396-C134-7348-42C9-4D4C32F1BF1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13297" y="2476898"/>
            <a:ext cx="1508760" cy="218541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E27083C-43A3-4669-5F05-630B7FF0B9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49924" y="274904"/>
            <a:ext cx="3044952" cy="438741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925BAA57-52CE-EA5A-19CC-4AD0A6CB88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13298" y="273194"/>
            <a:ext cx="3044952" cy="218541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9B4FD31F-62E6-8825-A330-3587E326E0B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44483" y="2476898"/>
            <a:ext cx="1508760" cy="218541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221642-9D06-D928-CED1-68B508CD509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3465" y="2429934"/>
            <a:ext cx="2144184" cy="2438930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>
              <a:lnSpc>
                <a:spcPct val="114000"/>
              </a:lnSpc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8DC3A2-F257-FC66-68AE-42AF71F225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3465" y="4876802"/>
            <a:ext cx="3877374" cy="214300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800"/>
            </a:lvl1pPr>
            <a:lvl2pPr marL="342900" indent="0" algn="l">
              <a:buNone/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391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6757F-B90A-2672-9397-483F8B96D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E27083C-43A3-4669-5F05-630B7FF0B9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49924" y="274904"/>
            <a:ext cx="3044952" cy="438741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925BAA57-52CE-EA5A-19CC-4AD0A6CB88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13298" y="273194"/>
            <a:ext cx="3044952" cy="218541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DA6C4AA9-717F-A0D3-09D3-F7FFF2C646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13298" y="2476898"/>
            <a:ext cx="3044952" cy="218541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D7E8D1C-E53C-93F9-D4A9-61DFCF3CFD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3465" y="2429934"/>
            <a:ext cx="2144184" cy="2438930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>
              <a:lnSpc>
                <a:spcPct val="114000"/>
              </a:lnSpc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FADE714-03F2-CFB9-C0F0-6FAD3F7EB2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3465" y="4876802"/>
            <a:ext cx="3877374" cy="214300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800"/>
            </a:lvl1pPr>
            <a:lvl2pPr marL="342900" indent="0" algn="l">
              <a:buNone/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4798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26760-30EB-217C-EDFF-A3846C7C0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4FE54-CC9B-8ACD-6D94-E5D21598F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21" y="1490133"/>
            <a:ext cx="8638177" cy="3141134"/>
          </a:xfr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9017286-9D39-B5FF-B908-4D6E5F98DE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3465" y="4876802"/>
            <a:ext cx="3877374" cy="214300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sz="800"/>
            </a:lvl1pPr>
            <a:lvl2pPr marL="342900" indent="0" algn="l">
              <a:buNone/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267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Slide Gol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EA34E-0507-1B6C-AD3F-BD174FBC4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2814D5DD-6530-83E3-80CA-852476893F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3465" y="4876802"/>
            <a:ext cx="3877374" cy="214300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sz="800"/>
            </a:lvl1pPr>
            <a:lvl2pPr marL="342900" indent="0" algn="l">
              <a:buNone/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7823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26760-30EB-217C-EDFF-A3846C7C0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4FE54-CC9B-8ACD-6D94-E5D21598F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21" y="1481667"/>
            <a:ext cx="3987799" cy="3149600"/>
          </a:xfr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3794B73-E3B6-E4B4-4B70-1846785E6EF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876800" y="1481667"/>
            <a:ext cx="3987800" cy="3149600"/>
          </a:xfr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4928D60-15B4-D576-F5F5-5CCC8B27D8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3465" y="4876802"/>
            <a:ext cx="3877374" cy="214300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sz="800"/>
            </a:lvl1pPr>
            <a:lvl2pPr marL="342900" indent="0" algn="l">
              <a:buNone/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6417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26760-30EB-217C-EDFF-A3846C7C0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4FE54-CC9B-8ACD-6D94-E5D21598F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22" y="1490133"/>
            <a:ext cx="3936999" cy="3141134"/>
          </a:xfr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3794B73-E3B6-E4B4-4B70-1846785E6EF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851403" y="1490133"/>
            <a:ext cx="4013197" cy="3141134"/>
          </a:xfr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0B93C4-AE3F-BB48-3CCA-547F23AD4D99}"/>
              </a:ext>
            </a:extLst>
          </p:cNvPr>
          <p:cNvCxnSpPr>
            <a:cxnSpLocks/>
          </p:cNvCxnSpPr>
          <p:nvPr userDrawn="1"/>
        </p:nvCxnSpPr>
        <p:spPr>
          <a:xfrm>
            <a:off x="4507412" y="1490133"/>
            <a:ext cx="0" cy="31411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F552461-FD3C-6B38-D396-C90122F94E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3465" y="4876802"/>
            <a:ext cx="3877374" cy="214300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sz="800"/>
            </a:lvl1pPr>
            <a:lvl2pPr marL="342900" indent="0" algn="l">
              <a:buNone/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5236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26760-30EB-217C-EDFF-A3846C7C0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4FE54-CC9B-8ACD-6D94-E5D21598F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21" y="1490133"/>
            <a:ext cx="4142379" cy="3141134"/>
          </a:xfr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C2AA4C95-8032-1C0F-9FF8-C4415E04B407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885267" y="1490133"/>
            <a:ext cx="3979333" cy="2984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A976D4-5A0D-A05A-1673-9E811C4999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7000" y="4549133"/>
            <a:ext cx="3657600" cy="134938"/>
          </a:xfrm>
        </p:spPr>
        <p:txBody>
          <a:bodyPr tIns="0" rIns="0">
            <a:noAutofit/>
          </a:bodyPr>
          <a:lstStyle>
            <a:lvl1pPr marL="0" indent="0" algn="r">
              <a:buNone/>
              <a:defRPr sz="800"/>
            </a:lvl1pPr>
            <a:lvl2pPr marL="342900" indent="0" algn="r">
              <a:buNone/>
              <a:defRPr sz="1100"/>
            </a:lvl2pPr>
            <a:lvl3pPr algn="r">
              <a:defRPr sz="1100"/>
            </a:lvl3pPr>
            <a:lvl4pPr algn="r">
              <a:defRPr sz="1100"/>
            </a:lvl4pPr>
            <a:lvl5pPr algn="r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46AAF6-71FC-A1C4-48B5-2AE544622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3465" y="4876802"/>
            <a:ext cx="3877374" cy="214300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sz="800"/>
            </a:lvl1pPr>
            <a:lvl2pPr marL="342900" indent="0" algn="l">
              <a:buNone/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6134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Slide Chartreu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C303-F8C5-DBBF-C014-E6159A0D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2A99057-4716-6E99-3122-E99D7E8649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3465" y="4876802"/>
            <a:ext cx="3877374" cy="214300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sz="800"/>
            </a:lvl1pPr>
            <a:lvl2pPr marL="342900" indent="0" algn="l">
              <a:buNone/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182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466860BC-B433-7CED-F431-74EDFB7EE9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6112" y="1958433"/>
            <a:ext cx="3657600" cy="2743200"/>
          </a:xfrm>
          <a:prstGeom prst="rect">
            <a:avLst/>
          </a:prstGeom>
          <a:ln w="12700"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FD00D7F-B5FE-8D0A-68CB-A80EFF12B2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62861" y="1958433"/>
            <a:ext cx="3657600" cy="2743200"/>
          </a:xfrm>
          <a:prstGeom prst="rect">
            <a:avLst/>
          </a:prstGeom>
          <a:ln w="12700"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CCDD2E1-1D75-E0EB-20EB-B3E5F2BD6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7050" y="1181826"/>
            <a:ext cx="8089900" cy="493308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F92F07-6789-9CBE-F5E5-01B121EA4721}"/>
              </a:ext>
            </a:extLst>
          </p:cNvPr>
          <p:cNvCxnSpPr>
            <a:cxnSpLocks/>
          </p:cNvCxnSpPr>
          <p:nvPr userDrawn="1"/>
        </p:nvCxnSpPr>
        <p:spPr>
          <a:xfrm flipV="1">
            <a:off x="4554393" y="1679285"/>
            <a:ext cx="1" cy="33014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75561B27-1178-EC62-24AD-58B1416B4F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6313" y="4495800"/>
            <a:ext cx="3674148" cy="214300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 anchor="ctr">
            <a:norm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F5C30BC-8616-EA3D-CA5E-0036D516D43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6795" y="4495800"/>
            <a:ext cx="3657599" cy="214300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 anchor="ctr">
            <a:norm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E4AF0E-3C3F-A915-4BFC-097713AEF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07" y="283800"/>
            <a:ext cx="8090586" cy="83654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FD669F-7A20-4397-002F-719670CBA7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3465" y="4876802"/>
            <a:ext cx="3877374" cy="214300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800"/>
            </a:lvl1pPr>
            <a:lvl2pPr marL="342900" indent="0" algn="l">
              <a:buNone/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6274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F3A1E-C11D-D19C-99F5-72FCBC22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159BADF-6613-D2B4-9F01-067E61DE43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063" y="2752391"/>
            <a:ext cx="7915275" cy="14132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73887F0-D338-855D-BFBA-31773E7757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3465" y="4876802"/>
            <a:ext cx="3877374" cy="214300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800"/>
            </a:lvl1pPr>
            <a:lvl2pPr marL="342900" indent="0" algn="l">
              <a:buNone/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8757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4E1CC-9E19-B314-6F7F-2AF9A482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Gibson Boo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Graphic 1">
            <a:extLst>
              <a:ext uri="{FF2B5EF4-FFF2-40B4-BE49-F238E27FC236}">
                <a16:creationId xmlns:a16="http://schemas.microsoft.com/office/drawing/2014/main" id="{DB1E2CDB-212D-B204-DA09-DF7E32B46F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82953" y="4875124"/>
            <a:ext cx="868680" cy="192797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F068B7-F3B1-9B9B-1B3C-CAA79F7D78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063" y="2752391"/>
            <a:ext cx="7915275" cy="14132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8B54FE2-A98E-1FCE-AE08-216387FAB1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3465" y="4876802"/>
            <a:ext cx="3877374" cy="214300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sz="800">
                <a:solidFill>
                  <a:schemeClr val="bg1"/>
                </a:solidFill>
              </a:defRPr>
            </a:lvl1pPr>
            <a:lvl2pPr marL="342900" indent="0" algn="l">
              <a:buNone/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0700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ol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4E1CC-9E19-B314-6F7F-2AF9A482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Gibson Boo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CEE16E1F-3003-007A-5179-AD505B2D6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063" y="2752391"/>
            <a:ext cx="7915275" cy="14132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E3324370-D72A-8553-BB1F-BC8B5F4739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3465" y="4876802"/>
            <a:ext cx="3877374" cy="214300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sz="800"/>
            </a:lvl1pPr>
            <a:lvl2pPr marL="342900" indent="0" algn="l">
              <a:buNone/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2342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artreu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4E1CC-9E19-B314-6F7F-2AF9A482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Gibson Boo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F6C7A4A-7A99-5BE3-1BAF-C22170F1A1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063" y="2752391"/>
            <a:ext cx="7915275" cy="14216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1063916C-EF2D-B017-BFD0-C902E8049C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3465" y="4876802"/>
            <a:ext cx="3877374" cy="214300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sz="800"/>
            </a:lvl1pPr>
            <a:lvl2pPr marL="342900" indent="0" algn="l">
              <a:buNone/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9874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ackground col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6F54A7-EB19-AA78-243E-BD8D07326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06E6A8-46DF-EDA7-E784-02C4B3B221A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124325" y="274904"/>
            <a:ext cx="4642794" cy="4594749"/>
          </a:xfrm>
          <a:prstGeom prst="rect">
            <a:avLst/>
          </a:prstGeom>
        </p:spPr>
        <p:txBody>
          <a:bodyPr anchor="ctr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DD3657F-CAB3-EF82-3988-740280D144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464" y="2429934"/>
            <a:ext cx="3133725" cy="2438930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>
              <a:lnSpc>
                <a:spcPct val="114000"/>
              </a:lnSpc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EF7F04C-C6D3-249B-A926-0090CDC561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3465" y="4876802"/>
            <a:ext cx="3877374" cy="214300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800"/>
            </a:lvl1pPr>
            <a:lvl2pPr marL="342900" indent="0" algn="l">
              <a:buNone/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850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CFFD803-FD64-28B4-4413-E66A4065C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07" y="448733"/>
            <a:ext cx="8090586" cy="4224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Graphic 1">
            <a:extLst>
              <a:ext uri="{FF2B5EF4-FFF2-40B4-BE49-F238E27FC236}">
                <a16:creationId xmlns:a16="http://schemas.microsoft.com/office/drawing/2014/main" id="{0C05641D-1E67-B22B-37E5-0AC4E120CE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182953" y="4850585"/>
            <a:ext cx="868680" cy="24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6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5400" b="0" i="0" kern="1200">
          <a:solidFill>
            <a:schemeClr val="tx1"/>
          </a:solidFill>
          <a:latin typeface="Gibson Light" pitchFamily="2" charset="77"/>
          <a:ea typeface="+mj-ea"/>
          <a:cs typeface="+mj-cs"/>
        </a:defRPr>
      </a:lvl1pPr>
    </p:titleStyle>
    <p:bodyStyle>
      <a:lvl1pPr marL="171450" indent="-171450" algn="ctr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373A387-C648-161B-D07A-66875731D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07" y="812800"/>
            <a:ext cx="8090586" cy="16661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AB69855-904F-9CAA-9AD4-2EDB11C826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82953" y="4850387"/>
            <a:ext cx="868680" cy="2422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2BB868-343E-94C3-318D-630A59F8D28F}"/>
              </a:ext>
            </a:extLst>
          </p:cNvPr>
          <p:cNvSpPr txBox="1"/>
          <p:nvPr userDrawn="1"/>
        </p:nvSpPr>
        <p:spPr>
          <a:xfrm>
            <a:off x="1330712" y="498831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17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chemeClr val="tx1"/>
          </a:solidFill>
          <a:latin typeface="Gibson Book" pitchFamily="2" charset="77"/>
          <a:ea typeface="+mj-ea"/>
          <a:cs typeface="+mj-cs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373A387-C648-161B-D07A-66875731D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07" y="812800"/>
            <a:ext cx="8090586" cy="16661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D1A00AE-1F72-82CA-1115-51786EA3D3C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182953" y="4850585"/>
            <a:ext cx="868680" cy="24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4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chemeClr val="tx1"/>
          </a:solidFill>
          <a:latin typeface="Gibson Book" pitchFamily="2" charset="77"/>
          <a:ea typeface="+mj-ea"/>
          <a:cs typeface="+mj-cs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50C5214-9FAF-FA17-24D5-F9EF9B94B36F}"/>
              </a:ext>
            </a:extLst>
          </p:cNvPr>
          <p:cNvSpPr/>
          <p:nvPr userDrawn="1"/>
        </p:nvSpPr>
        <p:spPr>
          <a:xfrm>
            <a:off x="3756991" y="-6847"/>
            <a:ext cx="5387009" cy="5166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Title Placeholder 17">
            <a:extLst>
              <a:ext uri="{FF2B5EF4-FFF2-40B4-BE49-F238E27FC236}">
                <a16:creationId xmlns:a16="http://schemas.microsoft.com/office/drawing/2014/main" id="{4A2475E8-DDAC-1DE1-AE57-6C3A4AA0F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74904"/>
            <a:ext cx="3133983" cy="201109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D93D405-1803-33DA-3BB1-2A12A58768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82953" y="4850387"/>
            <a:ext cx="868680" cy="24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4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4" r:id="rId2"/>
    <p:sldLayoutId id="2147483710" r:id="rId3"/>
  </p:sldLayoutIdLst>
  <p:hf hdr="0" dt="0"/>
  <p:txStyles>
    <p:titleStyle>
      <a:lvl1pPr algn="l" defTabSz="685800" rtl="0" eaLnBrk="1" latinLnBrk="0" hangingPunct="1">
        <a:lnSpc>
          <a:spcPct val="114000"/>
        </a:lnSpc>
        <a:spcBef>
          <a:spcPct val="0"/>
        </a:spcBef>
        <a:buNone/>
        <a:defRPr sz="2800" b="0" i="0" kern="1200">
          <a:solidFill>
            <a:schemeClr val="tx1"/>
          </a:solidFill>
          <a:latin typeface="Gibson Book" pitchFamily="2" charset="77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6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7">
            <a:extLst>
              <a:ext uri="{FF2B5EF4-FFF2-40B4-BE49-F238E27FC236}">
                <a16:creationId xmlns:a16="http://schemas.microsoft.com/office/drawing/2014/main" id="{2190F56E-00B1-8A92-722B-C94F56684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74903"/>
            <a:ext cx="3126317" cy="201109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08D19C6-7CDD-8E2A-136D-A130492B20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82953" y="4850387"/>
            <a:ext cx="868680" cy="24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1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</p:sldLayoutIdLst>
  <p:hf hdr="0" dt="0"/>
  <p:txStyles>
    <p:titleStyle>
      <a:lvl1pPr algn="l" defTabSz="685800" rtl="0" eaLnBrk="1" latinLnBrk="0" hangingPunct="1">
        <a:lnSpc>
          <a:spcPct val="114000"/>
        </a:lnSpc>
        <a:spcBef>
          <a:spcPct val="0"/>
        </a:spcBef>
        <a:buNone/>
        <a:defRPr sz="2800" b="0" i="0" kern="1200">
          <a:solidFill>
            <a:schemeClr val="tx1"/>
          </a:solidFill>
          <a:latin typeface="Gibson Book" pitchFamily="2" charset="77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6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7">
            <a:extLst>
              <a:ext uri="{FF2B5EF4-FFF2-40B4-BE49-F238E27FC236}">
                <a16:creationId xmlns:a16="http://schemas.microsoft.com/office/drawing/2014/main" id="{2190F56E-00B1-8A92-722B-C94F56684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74904"/>
            <a:ext cx="2144183" cy="2019564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08D19C6-7CDD-8E2A-136D-A130492B205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82953" y="4850387"/>
            <a:ext cx="868680" cy="24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2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40" r:id="rId2"/>
    <p:sldLayoutId id="2147483741" r:id="rId3"/>
    <p:sldLayoutId id="2147483742" r:id="rId4"/>
    <p:sldLayoutId id="2147483743" r:id="rId5"/>
  </p:sldLayoutIdLst>
  <p:hf hdr="0" dt="0"/>
  <p:txStyles>
    <p:titleStyle>
      <a:lvl1pPr algn="l" defTabSz="685800" rtl="0" eaLnBrk="1" latinLnBrk="0" hangingPunct="1">
        <a:lnSpc>
          <a:spcPct val="114000"/>
        </a:lnSpc>
        <a:spcBef>
          <a:spcPct val="0"/>
        </a:spcBef>
        <a:buNone/>
        <a:defRPr sz="2800" b="0" i="0" kern="1200">
          <a:solidFill>
            <a:schemeClr val="tx1"/>
          </a:solidFill>
          <a:latin typeface="Gibson Book" pitchFamily="2" charset="77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6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E40DB0-989B-A239-DF1A-ABD1ADE22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22" y="186267"/>
            <a:ext cx="8638178" cy="12293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ECF40-203E-7320-084F-8E79E61F5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422" y="1481667"/>
            <a:ext cx="8638178" cy="314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9A61E8D-9DF8-C603-925F-4B5E60B097E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82953" y="4850387"/>
            <a:ext cx="868680" cy="24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1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34" r:id="rId2"/>
    <p:sldLayoutId id="2147483736" r:id="rId3"/>
    <p:sldLayoutId id="2147483735" r:id="rId4"/>
  </p:sldLayoutIdLst>
  <p:hf hdr="0" dt="0"/>
  <p:txStyles>
    <p:titleStyle>
      <a:lvl1pPr algn="l" defTabSz="685800" rtl="0" eaLnBrk="1" latinLnBrk="0" hangingPunct="1">
        <a:lnSpc>
          <a:spcPct val="114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Gibson Book" pitchFamily="2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ibson Ligh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:a16="http://schemas.microsoft.com/office/drawing/2014/main" id="{41E2C005-C2D9-11E5-D93A-75C7FDA96952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r="1952"/>
          <a:stretch/>
        </p:blipFill>
        <p:spPr bwMode="auto">
          <a:xfrm flipH="1">
            <a:off x="896112" y="1958433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CDF0FF53-ACCB-934B-A716-C8838AE631B1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C23077-5029-D09C-8E7B-AD2B42EAD0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Four days of bird-fun! February 14-17, 2025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BF75214-1D91-7F2E-572F-28B0241828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Andrea Hinek in Colombia / GBBC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B2F9A6-728C-EB02-500E-F23D1721C3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American Oystercatchers by Michael Stubblefield / Macaulay Library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03B8F-D533-3F9B-9A0F-066A273B6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Great Backyard Bird Count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1943E9D-DCCC-AB60-A45B-812D127C5571}"/>
              </a:ext>
            </a:extLst>
          </p:cNvPr>
          <p:cNvCxnSpPr>
            <a:cxnSpLocks/>
          </p:cNvCxnSpPr>
          <p:nvPr/>
        </p:nvCxnSpPr>
        <p:spPr>
          <a:xfrm flipV="1">
            <a:off x="4554393" y="1679285"/>
            <a:ext cx="1" cy="33014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0EE79A7-27FB-A82C-3E7E-3FC0B9249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7176" y="4804240"/>
            <a:ext cx="882499" cy="266975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9DE1F54-1B50-8BCC-93A9-109C4293B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883" y="4771486"/>
            <a:ext cx="684474" cy="34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89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997810-9CDF-D293-A98D-416FBA1E8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2CAA6-1E61-B0A3-1E7B-9FB4BC80B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70" y="463345"/>
            <a:ext cx="3133983" cy="698398"/>
          </a:xfrm>
        </p:spPr>
        <p:txBody>
          <a:bodyPr/>
          <a:lstStyle/>
          <a:p>
            <a:r>
              <a:rPr lang="en-US" dirty="0"/>
              <a:t>You will need...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B5F5BE9-8AAA-4853-2727-8D0B8C6CB063}"/>
              </a:ext>
            </a:extLst>
          </p:cNvPr>
          <p:cNvGrpSpPr/>
          <p:nvPr/>
        </p:nvGrpSpPr>
        <p:grpSpPr>
          <a:xfrm>
            <a:off x="3837546" y="2182402"/>
            <a:ext cx="4476721" cy="968050"/>
            <a:chOff x="4333099" y="1322620"/>
            <a:chExt cx="3559532" cy="968050"/>
          </a:xfrm>
        </p:grpSpPr>
        <p:sp>
          <p:nvSpPr>
            <p:cNvPr id="10" name="Google Shape;179;p23">
              <a:extLst>
                <a:ext uri="{FF2B5EF4-FFF2-40B4-BE49-F238E27FC236}">
                  <a16:creationId xmlns:a16="http://schemas.microsoft.com/office/drawing/2014/main" id="{72E576AF-7524-C05F-E059-3AB9008A218E}"/>
                </a:ext>
              </a:extLst>
            </p:cNvPr>
            <p:cNvSpPr txBox="1"/>
            <p:nvPr userDrawn="1"/>
          </p:nvSpPr>
          <p:spPr>
            <a:xfrm>
              <a:off x="4936986" y="1322620"/>
              <a:ext cx="2953401" cy="633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rtl="0">
                <a:lnSpc>
                  <a:spcPct val="120000"/>
                </a:lnSpc>
              </a:pPr>
              <a:r>
                <a:rPr lang="en-US" sz="2000" u="none" strike="noStrike" dirty="0">
                  <a:effectLst/>
                  <a:latin typeface="Gibson Light" pitchFamily="2" charset="77"/>
                </a:rPr>
                <a:t>Enter/confirm location for each area you watch birds</a:t>
              </a:r>
            </a:p>
          </p:txBody>
        </p:sp>
        <p:sp>
          <p:nvSpPr>
            <p:cNvPr id="11" name="Google Shape;178;p23">
              <a:extLst>
                <a:ext uri="{FF2B5EF4-FFF2-40B4-BE49-F238E27FC236}">
                  <a16:creationId xmlns:a16="http://schemas.microsoft.com/office/drawing/2014/main" id="{D36F3A7D-1C18-FC59-0B07-44362BB88FD0}"/>
                </a:ext>
              </a:extLst>
            </p:cNvPr>
            <p:cNvSpPr txBox="1"/>
            <p:nvPr userDrawn="1"/>
          </p:nvSpPr>
          <p:spPr>
            <a:xfrm>
              <a:off x="4363803" y="1476876"/>
              <a:ext cx="481540" cy="325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defTabSz="685784">
                <a:lnSpc>
                  <a:spcPct val="80000"/>
                </a:lnSpc>
              </a:pPr>
              <a:r>
                <a:rPr lang="en" sz="2400" dirty="0">
                  <a:solidFill>
                    <a:srgbClr val="3B3C3D"/>
                  </a:solidFill>
                  <a:latin typeface="Gibson" pitchFamily="2" charset="77"/>
                  <a:ea typeface="IBM Plex Mono"/>
                  <a:cs typeface="IBM Plex Mono"/>
                  <a:sym typeface="IBM Plex Mono"/>
                </a:rPr>
                <a:t>02</a:t>
              </a:r>
              <a:endParaRPr sz="2400" dirty="0">
                <a:solidFill>
                  <a:srgbClr val="3B3C3D"/>
                </a:solidFill>
                <a:latin typeface="Gibson" pitchFamily="2" charset="77"/>
                <a:ea typeface="IBM Plex Mono"/>
                <a:cs typeface="IBM Plex Mono"/>
                <a:sym typeface="IBM Plex Mono"/>
              </a:endParaRPr>
            </a:p>
          </p:txBody>
        </p:sp>
        <p:cxnSp>
          <p:nvCxnSpPr>
            <p:cNvPr id="12" name="Google Shape;184;p23">
              <a:extLst>
                <a:ext uri="{FF2B5EF4-FFF2-40B4-BE49-F238E27FC236}">
                  <a16:creationId xmlns:a16="http://schemas.microsoft.com/office/drawing/2014/main" id="{19D81C0D-3136-E0C0-263B-9ECD917395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33099" y="2290670"/>
              <a:ext cx="3559532" cy="0"/>
            </a:xfrm>
            <a:prstGeom prst="straightConnector1">
              <a:avLst/>
            </a:prstGeom>
            <a:noFill/>
            <a:ln w="9525" cap="flat" cmpd="sng">
              <a:solidFill>
                <a:srgbClr val="3B3C3D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E7892B-05BD-7743-B4D0-7CAD4E17A7B8}"/>
              </a:ext>
            </a:extLst>
          </p:cNvPr>
          <p:cNvGrpSpPr/>
          <p:nvPr/>
        </p:nvGrpSpPr>
        <p:grpSpPr>
          <a:xfrm>
            <a:off x="3837546" y="953739"/>
            <a:ext cx="4476721" cy="959583"/>
            <a:chOff x="4333099" y="1331087"/>
            <a:chExt cx="3559532" cy="959583"/>
          </a:xfrm>
        </p:grpSpPr>
        <p:sp>
          <p:nvSpPr>
            <p:cNvPr id="14" name="Google Shape;179;p23">
              <a:extLst>
                <a:ext uri="{FF2B5EF4-FFF2-40B4-BE49-F238E27FC236}">
                  <a16:creationId xmlns:a16="http://schemas.microsoft.com/office/drawing/2014/main" id="{0581E786-ABB5-3309-95F4-40233A08DAFD}"/>
                </a:ext>
              </a:extLst>
            </p:cNvPr>
            <p:cNvSpPr txBox="1"/>
            <p:nvPr userDrawn="1"/>
          </p:nvSpPr>
          <p:spPr>
            <a:xfrm>
              <a:off x="4936986" y="1331087"/>
              <a:ext cx="2953401" cy="633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rtl="0">
                <a:lnSpc>
                  <a:spcPct val="120000"/>
                </a:lnSpc>
              </a:pPr>
              <a:r>
                <a:rPr lang="en-US" sz="1800" u="none" strike="noStrike" dirty="0">
                  <a:effectLst/>
                  <a:latin typeface="Gibson Light" pitchFamily="2" charset="77"/>
                </a:rPr>
                <a:t>Downloaded Tool (Merlin and/or eBird app)</a:t>
              </a:r>
            </a:p>
          </p:txBody>
        </p:sp>
        <p:sp>
          <p:nvSpPr>
            <p:cNvPr id="15" name="Google Shape;178;p23">
              <a:extLst>
                <a:ext uri="{FF2B5EF4-FFF2-40B4-BE49-F238E27FC236}">
                  <a16:creationId xmlns:a16="http://schemas.microsoft.com/office/drawing/2014/main" id="{BE4B0472-109F-FBF6-A766-8878EFEAF4E0}"/>
                </a:ext>
              </a:extLst>
            </p:cNvPr>
            <p:cNvSpPr txBox="1"/>
            <p:nvPr userDrawn="1"/>
          </p:nvSpPr>
          <p:spPr>
            <a:xfrm>
              <a:off x="4363803" y="1485343"/>
              <a:ext cx="481540" cy="325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defTabSz="685784">
                <a:lnSpc>
                  <a:spcPct val="80000"/>
                </a:lnSpc>
              </a:pPr>
              <a:r>
                <a:rPr lang="en" sz="2400" dirty="0">
                  <a:solidFill>
                    <a:srgbClr val="3B3C3D"/>
                  </a:solidFill>
                  <a:latin typeface="Gibson" pitchFamily="2" charset="77"/>
                  <a:ea typeface="IBM Plex Mono"/>
                  <a:cs typeface="IBM Plex Mono"/>
                  <a:sym typeface="IBM Plex Mono"/>
                </a:rPr>
                <a:t>01</a:t>
              </a:r>
              <a:endParaRPr sz="2400" dirty="0">
                <a:solidFill>
                  <a:srgbClr val="3B3C3D"/>
                </a:solidFill>
                <a:latin typeface="Gibson" pitchFamily="2" charset="77"/>
                <a:ea typeface="IBM Plex Mono"/>
                <a:cs typeface="IBM Plex Mono"/>
                <a:sym typeface="IBM Plex Mono"/>
              </a:endParaRPr>
            </a:p>
          </p:txBody>
        </p:sp>
        <p:cxnSp>
          <p:nvCxnSpPr>
            <p:cNvPr id="16" name="Google Shape;184;p23">
              <a:extLst>
                <a:ext uri="{FF2B5EF4-FFF2-40B4-BE49-F238E27FC236}">
                  <a16:creationId xmlns:a16="http://schemas.microsoft.com/office/drawing/2014/main" id="{098B1E54-0969-075C-434A-690CC0B181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33099" y="2290670"/>
              <a:ext cx="3559532" cy="0"/>
            </a:xfrm>
            <a:prstGeom prst="straightConnector1">
              <a:avLst/>
            </a:prstGeom>
            <a:noFill/>
            <a:ln w="9525" cap="flat" cmpd="sng">
              <a:solidFill>
                <a:srgbClr val="3B3C3D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EFB7B5-23C2-B8D7-F718-9C6F92FFAAE9}"/>
              </a:ext>
            </a:extLst>
          </p:cNvPr>
          <p:cNvGrpSpPr/>
          <p:nvPr/>
        </p:nvGrpSpPr>
        <p:grpSpPr>
          <a:xfrm>
            <a:off x="3837546" y="3419532"/>
            <a:ext cx="4476721" cy="959583"/>
            <a:chOff x="4333099" y="1331087"/>
            <a:chExt cx="3559532" cy="959583"/>
          </a:xfrm>
        </p:grpSpPr>
        <p:sp>
          <p:nvSpPr>
            <p:cNvPr id="18" name="Google Shape;179;p23">
              <a:extLst>
                <a:ext uri="{FF2B5EF4-FFF2-40B4-BE49-F238E27FC236}">
                  <a16:creationId xmlns:a16="http://schemas.microsoft.com/office/drawing/2014/main" id="{D8750F1A-33E9-536E-A342-9E58B8439B3F}"/>
                </a:ext>
              </a:extLst>
            </p:cNvPr>
            <p:cNvSpPr txBox="1"/>
            <p:nvPr userDrawn="1"/>
          </p:nvSpPr>
          <p:spPr>
            <a:xfrm>
              <a:off x="4936986" y="1331087"/>
              <a:ext cx="2953401" cy="633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rtl="0">
                <a:lnSpc>
                  <a:spcPct val="120000"/>
                </a:lnSpc>
              </a:pPr>
              <a:r>
                <a:rPr lang="en-US" sz="2000" u="none" strike="noStrike" dirty="0">
                  <a:effectLst/>
                  <a:latin typeface="Gibson Light" pitchFamily="2" charset="77"/>
                </a:rPr>
                <a:t>Track amount of time watched and enter (in eBird)</a:t>
              </a:r>
            </a:p>
          </p:txBody>
        </p:sp>
        <p:sp>
          <p:nvSpPr>
            <p:cNvPr id="19" name="Google Shape;178;p23">
              <a:extLst>
                <a:ext uri="{FF2B5EF4-FFF2-40B4-BE49-F238E27FC236}">
                  <a16:creationId xmlns:a16="http://schemas.microsoft.com/office/drawing/2014/main" id="{D34379DC-3A66-ECB1-B09D-CB5621F90A21}"/>
                </a:ext>
              </a:extLst>
            </p:cNvPr>
            <p:cNvSpPr txBox="1"/>
            <p:nvPr userDrawn="1"/>
          </p:nvSpPr>
          <p:spPr>
            <a:xfrm>
              <a:off x="4363803" y="1485343"/>
              <a:ext cx="481540" cy="325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defTabSz="685784">
                <a:lnSpc>
                  <a:spcPct val="80000"/>
                </a:lnSpc>
              </a:pPr>
              <a:r>
                <a:rPr lang="en" sz="2400" dirty="0">
                  <a:latin typeface="Gibson" pitchFamily="2" charset="77"/>
                  <a:ea typeface="IBM Plex Mono"/>
                  <a:cs typeface="IBM Plex Mono"/>
                  <a:sym typeface="IBM Plex Mono"/>
                </a:rPr>
                <a:t>03</a:t>
              </a:r>
              <a:endParaRPr sz="2400" dirty="0">
                <a:latin typeface="Gibson" pitchFamily="2" charset="77"/>
                <a:ea typeface="IBM Plex Mono"/>
                <a:cs typeface="IBM Plex Mono"/>
                <a:sym typeface="IBM Plex Mono"/>
              </a:endParaRPr>
            </a:p>
          </p:txBody>
        </p:sp>
        <p:cxnSp>
          <p:nvCxnSpPr>
            <p:cNvPr id="20" name="Google Shape;184;p23">
              <a:extLst>
                <a:ext uri="{FF2B5EF4-FFF2-40B4-BE49-F238E27FC236}">
                  <a16:creationId xmlns:a16="http://schemas.microsoft.com/office/drawing/2014/main" id="{44177774-CA75-DBE4-564B-D0FC7EE046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33099" y="2290670"/>
              <a:ext cx="3559532" cy="0"/>
            </a:xfrm>
            <a:prstGeom prst="straightConnector1">
              <a:avLst/>
            </a:prstGeom>
            <a:noFill/>
            <a:ln w="9525" cap="flat" cmpd="sng">
              <a:solidFill>
                <a:srgbClr val="3B3C3D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 descr="A screen shot of a phone&#10;&#10;Description automatically generated">
            <a:extLst>
              <a:ext uri="{FF2B5EF4-FFF2-40B4-BE49-F238E27FC236}">
                <a16:creationId xmlns:a16="http://schemas.microsoft.com/office/drawing/2014/main" id="{E79A2798-F94C-4C6E-35A8-78EFE1571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42" y="1212038"/>
            <a:ext cx="2180715" cy="3876827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6A7AB35-C8D9-4549-A28F-E1CE7C7FD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176" y="4804240"/>
            <a:ext cx="882499" cy="26697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FDE5919-E2CD-F639-196D-DD34BB4DA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883" y="4771486"/>
            <a:ext cx="684474" cy="34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9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62016-E2D9-0C5E-F305-F15240CA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Tools to Participate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3418D-C0B6-B1F6-8EC8-0934A400E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3359" y="1490133"/>
            <a:ext cx="4142379" cy="31411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Visit our website:</a:t>
            </a:r>
          </a:p>
          <a:p>
            <a:pPr marL="0" indent="0" algn="ctr">
              <a:buNone/>
            </a:pPr>
            <a:r>
              <a:rPr lang="en-US" sz="3600" dirty="0"/>
              <a:t>Birdcount.org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9196BD9-3969-193D-CF3E-32D18ACD865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3465" y="4876802"/>
            <a:ext cx="3877374" cy="214300"/>
          </a:xfrm>
        </p:spPr>
        <p:txBody>
          <a:bodyPr/>
          <a:lstStyle/>
          <a:p>
            <a:r>
              <a:rPr lang="en-US" dirty="0"/>
              <a:t>The Great Backyard Bird Count</a:t>
            </a:r>
          </a:p>
        </p:txBody>
      </p:sp>
      <p:pic>
        <p:nvPicPr>
          <p:cNvPr id="10" name="Picture 9" descr="A screenshot of a website&#10;&#10;Description automatically generated">
            <a:extLst>
              <a:ext uri="{FF2B5EF4-FFF2-40B4-BE49-F238E27FC236}">
                <a16:creationId xmlns:a16="http://schemas.microsoft.com/office/drawing/2014/main" id="{F4173E51-8C8C-14C7-5D1E-742A0001D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020" y="1177744"/>
            <a:ext cx="5005143" cy="3248621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6AB7E13-43DC-D388-FE0D-0DBDB9815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176" y="4804240"/>
            <a:ext cx="882499" cy="26697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3B61E6D-6A00-84DD-F65D-1ADB06E85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883" y="4771486"/>
            <a:ext cx="684474" cy="34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68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53C3E5-7AD4-5480-C47D-6A7E42850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11DF1-0620-CFD6-82FD-AEA8EADB9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70" y="463345"/>
            <a:ext cx="3133983" cy="698398"/>
          </a:xfrm>
        </p:spPr>
        <p:txBody>
          <a:bodyPr>
            <a:normAutofit/>
          </a:bodyPr>
          <a:lstStyle/>
          <a:p>
            <a:r>
              <a:rPr lang="en-US" sz="3600" dirty="0"/>
              <a:t>Important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6C27FED-FE11-B997-A084-03D0237EA74A}"/>
              </a:ext>
            </a:extLst>
          </p:cNvPr>
          <p:cNvGrpSpPr/>
          <p:nvPr/>
        </p:nvGrpSpPr>
        <p:grpSpPr>
          <a:xfrm>
            <a:off x="3837546" y="2182402"/>
            <a:ext cx="4616906" cy="968050"/>
            <a:chOff x="4333099" y="1322620"/>
            <a:chExt cx="3670996" cy="968050"/>
          </a:xfrm>
        </p:grpSpPr>
        <p:sp>
          <p:nvSpPr>
            <p:cNvPr id="10" name="Google Shape;179;p23">
              <a:extLst>
                <a:ext uri="{FF2B5EF4-FFF2-40B4-BE49-F238E27FC236}">
                  <a16:creationId xmlns:a16="http://schemas.microsoft.com/office/drawing/2014/main" id="{896B509C-3AF8-EC6A-AA5F-6E0C567CAF7F}"/>
                </a:ext>
              </a:extLst>
            </p:cNvPr>
            <p:cNvSpPr txBox="1"/>
            <p:nvPr userDrawn="1"/>
          </p:nvSpPr>
          <p:spPr>
            <a:xfrm>
              <a:off x="4845343" y="1322620"/>
              <a:ext cx="3158752" cy="633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rtl="0">
                <a:lnSpc>
                  <a:spcPct val="120000"/>
                </a:lnSpc>
              </a:pPr>
              <a:r>
                <a:rPr lang="en-US" sz="1600" u="none" strike="noStrike" dirty="0">
                  <a:effectLst/>
                  <a:latin typeface="Gibson Light" pitchFamily="2" charset="77"/>
                </a:rPr>
                <a:t>New to GBBC or Cornell Lab projects? Create an account. If you have participated in another project (PFW, NW, Bird Academ</a:t>
              </a:r>
              <a:r>
                <a:rPr lang="en-US" sz="1600" dirty="0">
                  <a:latin typeface="Gibson Light" pitchFamily="2" charset="77"/>
                </a:rPr>
                <a:t>y)</a:t>
              </a:r>
              <a:r>
                <a:rPr lang="en-US" sz="1600" u="none" strike="noStrike" dirty="0">
                  <a:effectLst/>
                  <a:latin typeface="Gibson Light" pitchFamily="2" charset="77"/>
                </a:rPr>
                <a:t> use the same username and password.</a:t>
              </a:r>
            </a:p>
          </p:txBody>
        </p:sp>
        <p:sp>
          <p:nvSpPr>
            <p:cNvPr id="11" name="Google Shape;178;p23">
              <a:extLst>
                <a:ext uri="{FF2B5EF4-FFF2-40B4-BE49-F238E27FC236}">
                  <a16:creationId xmlns:a16="http://schemas.microsoft.com/office/drawing/2014/main" id="{310B5B15-6420-DF0F-BD76-82C0211AB798}"/>
                </a:ext>
              </a:extLst>
            </p:cNvPr>
            <p:cNvSpPr txBox="1"/>
            <p:nvPr userDrawn="1"/>
          </p:nvSpPr>
          <p:spPr>
            <a:xfrm>
              <a:off x="4363803" y="1476876"/>
              <a:ext cx="481540" cy="325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defTabSz="685784">
                <a:lnSpc>
                  <a:spcPct val="80000"/>
                </a:lnSpc>
              </a:pPr>
              <a:r>
                <a:rPr lang="en" sz="2400" dirty="0">
                  <a:solidFill>
                    <a:srgbClr val="3B3C3D"/>
                  </a:solidFill>
                  <a:latin typeface="Gibson" pitchFamily="2" charset="77"/>
                  <a:ea typeface="IBM Plex Mono"/>
                  <a:cs typeface="IBM Plex Mono"/>
                  <a:sym typeface="IBM Plex Mono"/>
                </a:rPr>
                <a:t>02</a:t>
              </a:r>
              <a:endParaRPr sz="2400" dirty="0">
                <a:solidFill>
                  <a:srgbClr val="3B3C3D"/>
                </a:solidFill>
                <a:latin typeface="Gibson" pitchFamily="2" charset="77"/>
                <a:ea typeface="IBM Plex Mono"/>
                <a:cs typeface="IBM Plex Mono"/>
                <a:sym typeface="IBM Plex Mono"/>
              </a:endParaRPr>
            </a:p>
          </p:txBody>
        </p:sp>
        <p:cxnSp>
          <p:nvCxnSpPr>
            <p:cNvPr id="12" name="Google Shape;184;p23">
              <a:extLst>
                <a:ext uri="{FF2B5EF4-FFF2-40B4-BE49-F238E27FC236}">
                  <a16:creationId xmlns:a16="http://schemas.microsoft.com/office/drawing/2014/main" id="{0597A455-C16D-D4A6-DD75-CB415EA512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33099" y="2290670"/>
              <a:ext cx="3559532" cy="0"/>
            </a:xfrm>
            <a:prstGeom prst="straightConnector1">
              <a:avLst/>
            </a:prstGeom>
            <a:noFill/>
            <a:ln w="9525" cap="flat" cmpd="sng">
              <a:solidFill>
                <a:srgbClr val="3B3C3D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DC9DDC-3768-D7D7-9CA7-E721AB1A0793}"/>
              </a:ext>
            </a:extLst>
          </p:cNvPr>
          <p:cNvGrpSpPr/>
          <p:nvPr/>
        </p:nvGrpSpPr>
        <p:grpSpPr>
          <a:xfrm>
            <a:off x="3837546" y="676194"/>
            <a:ext cx="4616906" cy="1237128"/>
            <a:chOff x="4333099" y="1053542"/>
            <a:chExt cx="3670996" cy="1237128"/>
          </a:xfrm>
        </p:grpSpPr>
        <p:sp>
          <p:nvSpPr>
            <p:cNvPr id="14" name="Google Shape;179;p23">
              <a:extLst>
                <a:ext uri="{FF2B5EF4-FFF2-40B4-BE49-F238E27FC236}">
                  <a16:creationId xmlns:a16="http://schemas.microsoft.com/office/drawing/2014/main" id="{1348911C-8958-6582-3317-5A2C0F1D9DAC}"/>
                </a:ext>
              </a:extLst>
            </p:cNvPr>
            <p:cNvSpPr txBox="1"/>
            <p:nvPr/>
          </p:nvSpPr>
          <p:spPr>
            <a:xfrm>
              <a:off x="4845343" y="1053542"/>
              <a:ext cx="3158752" cy="1172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rtl="0">
                <a:lnSpc>
                  <a:spcPct val="120000"/>
                </a:lnSpc>
              </a:pPr>
              <a:r>
                <a:rPr lang="en-US" sz="1600" u="none" strike="noStrike" dirty="0">
                  <a:effectLst/>
                  <a:latin typeface="Gibson Light" pitchFamily="2" charset="77"/>
                </a:rPr>
                <a:t>If you use Merlin or eBird already, </a:t>
              </a:r>
              <a:r>
                <a:rPr lang="en-US" sz="1600" b="1" u="none" strike="noStrike" dirty="0">
                  <a:effectLst/>
                  <a:latin typeface="Gibson Light" pitchFamily="2" charset="77"/>
                </a:rPr>
                <a:t>keep doing what you are doing</a:t>
              </a:r>
              <a:r>
                <a:rPr lang="en-US" sz="1600" u="none" strike="noStrike" dirty="0">
                  <a:effectLst/>
                  <a:latin typeface="Gibson Light" pitchFamily="2" charset="77"/>
                </a:rPr>
                <a:t>! All entries over 4-days count towards GBBC.</a:t>
              </a:r>
            </a:p>
          </p:txBody>
        </p:sp>
        <p:sp>
          <p:nvSpPr>
            <p:cNvPr id="15" name="Google Shape;178;p23">
              <a:extLst>
                <a:ext uri="{FF2B5EF4-FFF2-40B4-BE49-F238E27FC236}">
                  <a16:creationId xmlns:a16="http://schemas.microsoft.com/office/drawing/2014/main" id="{3D14231C-9419-F21F-5062-FAF0A367F570}"/>
                </a:ext>
              </a:extLst>
            </p:cNvPr>
            <p:cNvSpPr txBox="1"/>
            <p:nvPr userDrawn="1"/>
          </p:nvSpPr>
          <p:spPr>
            <a:xfrm>
              <a:off x="4363803" y="1485343"/>
              <a:ext cx="481540" cy="325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defTabSz="685784">
                <a:lnSpc>
                  <a:spcPct val="80000"/>
                </a:lnSpc>
              </a:pPr>
              <a:r>
                <a:rPr lang="en" sz="2400" dirty="0">
                  <a:solidFill>
                    <a:srgbClr val="3B3C3D"/>
                  </a:solidFill>
                  <a:latin typeface="Gibson" pitchFamily="2" charset="77"/>
                  <a:ea typeface="IBM Plex Mono"/>
                  <a:cs typeface="IBM Plex Mono"/>
                  <a:sym typeface="IBM Plex Mono"/>
                </a:rPr>
                <a:t>01</a:t>
              </a:r>
              <a:endParaRPr sz="2400" dirty="0">
                <a:solidFill>
                  <a:srgbClr val="3B3C3D"/>
                </a:solidFill>
                <a:latin typeface="Gibson" pitchFamily="2" charset="77"/>
                <a:ea typeface="IBM Plex Mono"/>
                <a:cs typeface="IBM Plex Mono"/>
                <a:sym typeface="IBM Plex Mono"/>
              </a:endParaRPr>
            </a:p>
          </p:txBody>
        </p:sp>
        <p:cxnSp>
          <p:nvCxnSpPr>
            <p:cNvPr id="16" name="Google Shape;184;p23">
              <a:extLst>
                <a:ext uri="{FF2B5EF4-FFF2-40B4-BE49-F238E27FC236}">
                  <a16:creationId xmlns:a16="http://schemas.microsoft.com/office/drawing/2014/main" id="{2AB6638A-08B2-9131-7DD2-6AA32D7376C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33099" y="2290670"/>
              <a:ext cx="3559532" cy="0"/>
            </a:xfrm>
            <a:prstGeom prst="straightConnector1">
              <a:avLst/>
            </a:prstGeom>
            <a:noFill/>
            <a:ln w="9525" cap="flat" cmpd="sng">
              <a:solidFill>
                <a:srgbClr val="3B3C3D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9229AB-882B-5F79-1CD2-0CD1E633CDD9}"/>
              </a:ext>
            </a:extLst>
          </p:cNvPr>
          <p:cNvGrpSpPr/>
          <p:nvPr/>
        </p:nvGrpSpPr>
        <p:grpSpPr>
          <a:xfrm>
            <a:off x="3837546" y="3419532"/>
            <a:ext cx="4476721" cy="959583"/>
            <a:chOff x="4333099" y="1331087"/>
            <a:chExt cx="3559532" cy="959583"/>
          </a:xfrm>
        </p:grpSpPr>
        <p:sp>
          <p:nvSpPr>
            <p:cNvPr id="18" name="Google Shape;179;p23">
              <a:extLst>
                <a:ext uri="{FF2B5EF4-FFF2-40B4-BE49-F238E27FC236}">
                  <a16:creationId xmlns:a16="http://schemas.microsoft.com/office/drawing/2014/main" id="{697AAE09-F38A-4CF3-6DC0-6BD8277CFB46}"/>
                </a:ext>
              </a:extLst>
            </p:cNvPr>
            <p:cNvSpPr txBox="1"/>
            <p:nvPr userDrawn="1"/>
          </p:nvSpPr>
          <p:spPr>
            <a:xfrm>
              <a:off x="4845343" y="1331087"/>
              <a:ext cx="3045043" cy="633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rtl="0">
                <a:lnSpc>
                  <a:spcPct val="120000"/>
                </a:lnSpc>
              </a:pPr>
              <a:r>
                <a:rPr lang="en-US" sz="1600" u="none" strike="noStrike" dirty="0">
                  <a:effectLst/>
                  <a:latin typeface="Gibson Light" pitchFamily="2" charset="77"/>
                </a:rPr>
                <a:t>Track amount of time watched and enter (in eBird)</a:t>
              </a:r>
            </a:p>
          </p:txBody>
        </p:sp>
        <p:sp>
          <p:nvSpPr>
            <p:cNvPr id="19" name="Google Shape;178;p23">
              <a:extLst>
                <a:ext uri="{FF2B5EF4-FFF2-40B4-BE49-F238E27FC236}">
                  <a16:creationId xmlns:a16="http://schemas.microsoft.com/office/drawing/2014/main" id="{2BBDD51C-ADCB-5313-9F00-EAF3A483580C}"/>
                </a:ext>
              </a:extLst>
            </p:cNvPr>
            <p:cNvSpPr txBox="1"/>
            <p:nvPr userDrawn="1"/>
          </p:nvSpPr>
          <p:spPr>
            <a:xfrm>
              <a:off x="4363803" y="1485343"/>
              <a:ext cx="481540" cy="325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defTabSz="685784">
                <a:lnSpc>
                  <a:spcPct val="80000"/>
                </a:lnSpc>
              </a:pPr>
              <a:r>
                <a:rPr lang="en" sz="2400" dirty="0">
                  <a:latin typeface="Gibson" pitchFamily="2" charset="77"/>
                  <a:ea typeface="IBM Plex Mono"/>
                  <a:cs typeface="IBM Plex Mono"/>
                  <a:sym typeface="IBM Plex Mono"/>
                </a:rPr>
                <a:t>03</a:t>
              </a:r>
              <a:endParaRPr sz="2400" dirty="0">
                <a:latin typeface="Gibson" pitchFamily="2" charset="77"/>
                <a:ea typeface="IBM Plex Mono"/>
                <a:cs typeface="IBM Plex Mono"/>
                <a:sym typeface="IBM Plex Mono"/>
              </a:endParaRPr>
            </a:p>
          </p:txBody>
        </p:sp>
        <p:cxnSp>
          <p:nvCxnSpPr>
            <p:cNvPr id="20" name="Google Shape;184;p23">
              <a:extLst>
                <a:ext uri="{FF2B5EF4-FFF2-40B4-BE49-F238E27FC236}">
                  <a16:creationId xmlns:a16="http://schemas.microsoft.com/office/drawing/2014/main" id="{747996D5-7EB9-32C2-59C2-F166896D8C5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33099" y="2290670"/>
              <a:ext cx="3559532" cy="0"/>
            </a:xfrm>
            <a:prstGeom prst="straightConnector1">
              <a:avLst/>
            </a:prstGeom>
            <a:noFill/>
            <a:ln w="9525" cap="flat" cmpd="sng">
              <a:solidFill>
                <a:srgbClr val="3B3C3D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55946F2-CC47-0761-AC74-F67398EE4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176" y="4804240"/>
            <a:ext cx="882499" cy="266975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4217449-8593-485C-B8B5-F0D775AFA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883" y="4771486"/>
            <a:ext cx="684474" cy="34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88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F535F-E690-DEF2-7686-DC8F2B22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83705"/>
            <a:ext cx="2144183" cy="2019564"/>
          </a:xfrm>
        </p:spPr>
        <p:txBody>
          <a:bodyPr/>
          <a:lstStyle/>
          <a:p>
            <a:r>
              <a:rPr lang="en-US" dirty="0"/>
              <a:t>For Step-by-Step Directions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5D9C723-7615-BE68-D0C9-EB0536CF36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3465" y="2238735"/>
            <a:ext cx="2144184" cy="2438930"/>
          </a:xfrm>
        </p:spPr>
        <p:txBody>
          <a:bodyPr/>
          <a:lstStyle/>
          <a:p>
            <a:r>
              <a:rPr lang="en-US" dirty="0"/>
              <a:t>Visit our participate page to follow a guide on how to use Merlin or eBird:</a:t>
            </a:r>
          </a:p>
          <a:p>
            <a:r>
              <a:rPr lang="en-US" dirty="0"/>
              <a:t>https://www.birdcount.org/participate/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5E5CDF4-E158-F096-EC6F-AA2DD8295C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The Great Backyard Bird Count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C59A39D-7194-7C84-5D82-E7F4913E01B5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/>
          <a:srcRect t="9475" b="9475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2F9977E-0C33-13FC-1429-9E1DDB7DB200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/>
          <a:srcRect t="2064" b="2064"/>
          <a:stretch/>
        </p:blipFill>
        <p:spPr bwMode="auto">
          <a:xfrm>
            <a:off x="5813298" y="273194"/>
            <a:ext cx="3044952" cy="21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2E8776A-37D8-4113-7254-1F63E9210D5D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4"/>
          <a:srcRect l="26997" r="26997"/>
          <a:stretch/>
        </p:blipFill>
        <p:spPr bwMode="auto">
          <a:xfrm>
            <a:off x="7344483" y="2476898"/>
            <a:ext cx="1508760" cy="21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95744B9-B9BA-EDF1-2293-FC5ECC03295E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5"/>
          <a:srcRect l="3721" r="3721"/>
          <a:stretch/>
        </p:blipFill>
        <p:spPr bwMode="auto">
          <a:xfrm>
            <a:off x="5813297" y="2476898"/>
            <a:ext cx="1508760" cy="21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AAF46F4D-D263-58B4-D9AA-9E88E1B631E8}"/>
              </a:ext>
            </a:extLst>
          </p:cNvPr>
          <p:cNvSpPr txBox="1">
            <a:spLocks/>
          </p:cNvSpPr>
          <p:nvPr/>
        </p:nvSpPr>
        <p:spPr>
          <a:xfrm>
            <a:off x="283465" y="4432021"/>
            <a:ext cx="2444033" cy="214300"/>
          </a:xfrm>
          <a:prstGeom prst="rect">
            <a:avLst/>
          </a:prstGeom>
          <a:noFill/>
        </p:spPr>
        <p:txBody>
          <a:bodyPr lIns="0" tIns="0" bIns="0" anchor="b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bg1"/>
                </a:solidFill>
                <a:latin typeface="Gibson Light" pitchFamily="2" charset="77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Gibson Light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b="0" i="0" kern="1200">
                <a:solidFill>
                  <a:schemeClr val="tx1"/>
                </a:solidFill>
                <a:latin typeface="Gibson Light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b="0" i="0" kern="1200">
                <a:solidFill>
                  <a:schemeClr val="tx1"/>
                </a:solidFill>
                <a:latin typeface="Gibson Light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b="0" i="0" kern="1200">
                <a:solidFill>
                  <a:schemeClr val="tx1"/>
                </a:solidFill>
                <a:latin typeface="Gibson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Vidhya Sundar in U.S. / GBBC; Anna's Hummingbird by Markus Duhme / Macaulay Library;  Alicia Highland in U.S. /GBBC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7A86EAF5-89B6-8C28-ADFF-61FC361CF1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7176" y="4804240"/>
            <a:ext cx="882499" cy="26697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977C89F-4942-03B1-ED15-A3356A267C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0883" y="4771486"/>
            <a:ext cx="684474" cy="34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69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05B8A-BB12-B4AA-CC33-7DF80A7B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-82544"/>
            <a:ext cx="2144183" cy="2019564"/>
          </a:xfrm>
        </p:spPr>
        <p:txBody>
          <a:bodyPr/>
          <a:lstStyle/>
          <a:p>
            <a:r>
              <a:rPr lang="en-US" dirty="0"/>
              <a:t>After You Submit Your Birds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F669DF-BA94-56A7-B0D7-18D6A57D1CE9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/>
          <a:srcRect l="3751" r="3751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028F49E-FB3E-9253-D85F-36003F1E637F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/>
          <a:srcRect t="2276" b="2276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63D0DCD-998C-A2EA-4B1A-2F578331557D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4"/>
          <a:srcRect l="3671" r="3671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9B32CF-898E-F681-5A83-35DD233E5C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8784" y="1949062"/>
            <a:ext cx="2448037" cy="243893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ea typeface="Gibson Light" pitchFamily="2" charset="77"/>
              </a:rPr>
              <a:t>You can: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Gibson Light" pitchFamily="2" charset="77"/>
              </a:rPr>
              <a:t>Review and edit the list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Gibson Light" pitchFamily="2" charset="77"/>
              </a:rPr>
              <a:t>Share your list with others in your group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Gibson Light" pitchFamily="2" charset="77"/>
              </a:rPr>
              <a:t>Submit another list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539AA6A-9AE7-EFAF-4724-F0646C7658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The Great Backyard Bird Count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3CF7BB0-298B-E556-3B0E-D0D250CDF623}"/>
              </a:ext>
            </a:extLst>
          </p:cNvPr>
          <p:cNvSpPr txBox="1">
            <a:spLocks/>
          </p:cNvSpPr>
          <p:nvPr/>
        </p:nvSpPr>
        <p:spPr>
          <a:xfrm>
            <a:off x="283465" y="4432020"/>
            <a:ext cx="2448037" cy="230293"/>
          </a:xfrm>
          <a:prstGeom prst="rect">
            <a:avLst/>
          </a:prstGeom>
          <a:noFill/>
        </p:spPr>
        <p:txBody>
          <a:bodyPr lIns="0" tIns="0" bIns="0" anchor="b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bg1"/>
                </a:solidFill>
                <a:latin typeface="Gibson Light" pitchFamily="2" charset="77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Gibson Light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b="0" i="0" kern="1200">
                <a:solidFill>
                  <a:schemeClr val="tx1"/>
                </a:solidFill>
                <a:latin typeface="Gibson Light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b="0" i="0" kern="1200">
                <a:solidFill>
                  <a:schemeClr val="tx1"/>
                </a:solidFill>
                <a:latin typeface="Gibson Light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b="0" i="0" kern="1200">
                <a:solidFill>
                  <a:schemeClr val="tx1"/>
                </a:solidFill>
                <a:latin typeface="Gibson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Sharp-shinned Hawk by David Wade / Macaulay Library; April Gaydos in Mexico / GBBC; Mrs. Gould's Sunbird (Scarlet-breasted) in Thailand by Wich’yanan Limparungpatthanakij / Macaulay Library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8AE8AC6-5EC7-6422-76FD-E0B40A032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7176" y="4804240"/>
            <a:ext cx="882499" cy="266975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0C850E8-8B01-9424-43AC-BFF52CABD7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0883" y="4771486"/>
            <a:ext cx="684474" cy="34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19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36806-3D3A-E2BA-CF5A-433C8C36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r>
              <a:rPr lang="en-US" sz="4800" dirty="0"/>
              <a:t>https://www.birdcount.org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576C9C54-4748-FA97-EC4B-D7FFEAA5C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176" y="4804240"/>
            <a:ext cx="882499" cy="266975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D9D24DC-59AB-1DC7-B262-E9D3551E3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883" y="4771486"/>
            <a:ext cx="684474" cy="34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63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B2D00-EED9-A67D-E7DB-35347D7BF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Great Backyard Bird Count (GBBC)</a:t>
            </a:r>
            <a:br>
              <a:rPr lang="en-US" dirty="0"/>
            </a:br>
            <a:r>
              <a:rPr lang="en-US" dirty="0"/>
              <a:t>Is Global!</a:t>
            </a:r>
          </a:p>
        </p:txBody>
      </p:sp>
      <p:pic>
        <p:nvPicPr>
          <p:cNvPr id="18" name="Picture Placeholder 17" descr="A person in a hat and gloves holding a book in the snow&#10;&#10;Description automatically generated">
            <a:extLst>
              <a:ext uri="{FF2B5EF4-FFF2-40B4-BE49-F238E27FC236}">
                <a16:creationId xmlns:a16="http://schemas.microsoft.com/office/drawing/2014/main" id="{7B06889D-F45C-A29B-E79D-65016B8A6C5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25361" r="25361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9B0A42B-D0B8-7EEF-6967-30F2877D4B2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5047" b="15047"/>
          <a:stretch/>
        </p:blipFill>
        <p:spPr/>
      </p:pic>
      <p:pic>
        <p:nvPicPr>
          <p:cNvPr id="16" name="Picture Placeholder 1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AB70CD1-B739-7813-F53B-2CA1D78E122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1062" r="11062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A7A8B673-AAAD-8CFF-9024-FD5C6AE299D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rcRect l="14793" r="14793"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58667F-FAAB-6A04-F5DF-E6FC0229A0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3465" y="2048932"/>
            <a:ext cx="2144184" cy="1515535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People from all over the world join this four-day event.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C66BF94-5D1D-65AB-813C-B4402838D8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The Great Backyard Bird Count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99A249-C9DC-25FF-E368-6DA23D4A91D5}"/>
              </a:ext>
            </a:extLst>
          </p:cNvPr>
          <p:cNvSpPr txBox="1"/>
          <p:nvPr/>
        </p:nvSpPr>
        <p:spPr>
          <a:xfrm>
            <a:off x="211667" y="3799462"/>
            <a:ext cx="22944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Chetan Sumukha, India; Michael Carion, Hawaii, U.S</a:t>
            </a:r>
            <a:r>
              <a:rPr lang="en-US" dirty="0"/>
              <a:t>.; </a:t>
            </a:r>
            <a:r>
              <a:rPr lang="en-US" dirty="0">
                <a:solidFill>
                  <a:schemeClr val="tx1"/>
                </a:solidFill>
              </a:rPr>
              <a:t> Paula Brown, Canada; Talatu Tende in Nigeria. </a:t>
            </a:r>
          </a:p>
        </p:txBody>
      </p:sp>
    </p:spTree>
    <p:extLst>
      <p:ext uri="{BB962C8B-B14F-4D97-AF65-F5344CB8AC3E}">
        <p14:creationId xmlns:p14="http://schemas.microsoft.com/office/powerpoint/2010/main" val="1218973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7BA42-F388-D419-ECE1-038E481E1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06" y="509666"/>
            <a:ext cx="3133983" cy="637082"/>
          </a:xfrm>
        </p:spPr>
        <p:txBody>
          <a:bodyPr/>
          <a:lstStyle/>
          <a:p>
            <a:r>
              <a:rPr lang="en-US" dirty="0"/>
              <a:t>Ways to Share Birds!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E5F57B1-3101-1477-EA9C-C8A52FA9B7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3464" y="1673905"/>
            <a:ext cx="3133725" cy="2430463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Merlin App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eBird App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eBird on a Computer or Tablet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DAECA5E-D246-91AA-104E-8F5C66ECA9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3465" y="4876802"/>
            <a:ext cx="3877374" cy="214300"/>
          </a:xfrm>
        </p:spPr>
        <p:txBody>
          <a:bodyPr/>
          <a:lstStyle/>
          <a:p>
            <a:r>
              <a:rPr lang="en-US" dirty="0"/>
              <a:t>The Great Backyard Bird Count</a:t>
            </a:r>
          </a:p>
        </p:txBody>
      </p:sp>
      <p:pic>
        <p:nvPicPr>
          <p:cNvPr id="8" name="Picture 7" descr="A screen shot of a phone&#10;&#10;Description automatically generated">
            <a:extLst>
              <a:ext uri="{FF2B5EF4-FFF2-40B4-BE49-F238E27FC236}">
                <a16:creationId xmlns:a16="http://schemas.microsoft.com/office/drawing/2014/main" id="{8112274B-30FB-24BF-AC1E-0F2638834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060" y="0"/>
            <a:ext cx="2893219" cy="5143500"/>
          </a:xfrm>
          <a:prstGeom prst="rect">
            <a:avLst/>
          </a:prstGeom>
        </p:spPr>
      </p:pic>
      <p:pic>
        <p:nvPicPr>
          <p:cNvPr id="11" name="Picture 10" descr="A screen shot of a cell phone&#10;&#10;Description automatically generated">
            <a:extLst>
              <a:ext uri="{FF2B5EF4-FFF2-40B4-BE49-F238E27FC236}">
                <a16:creationId xmlns:a16="http://schemas.microsoft.com/office/drawing/2014/main" id="{3AA8B1BF-3A1D-63C4-3A10-6EFE42FA9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860" y="0"/>
            <a:ext cx="28410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17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7EA6225-80DC-69BC-13E7-C37DD5D51D8B}"/>
              </a:ext>
            </a:extLst>
          </p:cNvPr>
          <p:cNvGrpSpPr/>
          <p:nvPr/>
        </p:nvGrpSpPr>
        <p:grpSpPr>
          <a:xfrm>
            <a:off x="3862947" y="1790622"/>
            <a:ext cx="4476720" cy="815644"/>
            <a:chOff x="4333099" y="1475026"/>
            <a:chExt cx="3559532" cy="815644"/>
          </a:xfrm>
        </p:grpSpPr>
        <p:sp>
          <p:nvSpPr>
            <p:cNvPr id="10" name="Google Shape;179;p23">
              <a:extLst>
                <a:ext uri="{FF2B5EF4-FFF2-40B4-BE49-F238E27FC236}">
                  <a16:creationId xmlns:a16="http://schemas.microsoft.com/office/drawing/2014/main" id="{12968766-3C4E-6CEF-47BD-C601307496CA}"/>
                </a:ext>
              </a:extLst>
            </p:cNvPr>
            <p:cNvSpPr txBox="1"/>
            <p:nvPr userDrawn="1"/>
          </p:nvSpPr>
          <p:spPr>
            <a:xfrm>
              <a:off x="4936986" y="1475026"/>
              <a:ext cx="2953401" cy="633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rtl="0">
                <a:lnSpc>
                  <a:spcPct val="120000"/>
                </a:lnSpc>
              </a:pPr>
              <a:r>
                <a:rPr lang="en-US" sz="1800" u="none" strike="noStrike" dirty="0">
                  <a:effectLst/>
                  <a:latin typeface="Gibson Light" pitchFamily="2" charset="77"/>
                </a:rPr>
                <a:t>Step-by-Step</a:t>
              </a:r>
            </a:p>
          </p:txBody>
        </p:sp>
        <p:sp>
          <p:nvSpPr>
            <p:cNvPr id="11" name="Google Shape;178;p23">
              <a:extLst>
                <a:ext uri="{FF2B5EF4-FFF2-40B4-BE49-F238E27FC236}">
                  <a16:creationId xmlns:a16="http://schemas.microsoft.com/office/drawing/2014/main" id="{3B978EB9-AED3-D08C-2BAC-2D5CE7B24793}"/>
                </a:ext>
              </a:extLst>
            </p:cNvPr>
            <p:cNvSpPr txBox="1"/>
            <p:nvPr userDrawn="1"/>
          </p:nvSpPr>
          <p:spPr>
            <a:xfrm>
              <a:off x="4363803" y="1646216"/>
              <a:ext cx="481540" cy="325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defTabSz="685784">
                <a:lnSpc>
                  <a:spcPct val="80000"/>
                </a:lnSpc>
              </a:pPr>
              <a:r>
                <a:rPr lang="en" sz="1950" dirty="0">
                  <a:solidFill>
                    <a:srgbClr val="3B3C3D"/>
                  </a:solidFill>
                  <a:latin typeface="Gibson" pitchFamily="2" charset="77"/>
                  <a:ea typeface="IBM Plex Mono"/>
                  <a:cs typeface="IBM Plex Mono"/>
                  <a:sym typeface="IBM Plex Mono"/>
                </a:rPr>
                <a:t>02</a:t>
              </a:r>
              <a:endParaRPr sz="1950" dirty="0">
                <a:solidFill>
                  <a:srgbClr val="3B3C3D"/>
                </a:solidFill>
                <a:latin typeface="Gibson" pitchFamily="2" charset="77"/>
                <a:ea typeface="IBM Plex Mono"/>
                <a:cs typeface="IBM Plex Mono"/>
                <a:sym typeface="IBM Plex Mono"/>
              </a:endParaRPr>
            </a:p>
          </p:txBody>
        </p:sp>
        <p:cxnSp>
          <p:nvCxnSpPr>
            <p:cNvPr id="12" name="Google Shape;184;p23">
              <a:extLst>
                <a:ext uri="{FF2B5EF4-FFF2-40B4-BE49-F238E27FC236}">
                  <a16:creationId xmlns:a16="http://schemas.microsoft.com/office/drawing/2014/main" id="{A8DDF1ED-BD00-B813-753A-1D33F0C0D5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33099" y="2290670"/>
              <a:ext cx="3559532" cy="0"/>
            </a:xfrm>
            <a:prstGeom prst="straightConnector1">
              <a:avLst/>
            </a:prstGeom>
            <a:noFill/>
            <a:ln w="9525" cap="flat" cmpd="sng">
              <a:solidFill>
                <a:srgbClr val="3B3C3D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FCC467-BAFD-03CC-9816-D426A645C171}"/>
              </a:ext>
            </a:extLst>
          </p:cNvPr>
          <p:cNvGrpSpPr/>
          <p:nvPr/>
        </p:nvGrpSpPr>
        <p:grpSpPr>
          <a:xfrm>
            <a:off x="3862947" y="786324"/>
            <a:ext cx="4476720" cy="815644"/>
            <a:chOff x="4333099" y="1475026"/>
            <a:chExt cx="3559532" cy="815644"/>
          </a:xfrm>
        </p:grpSpPr>
        <p:sp>
          <p:nvSpPr>
            <p:cNvPr id="14" name="Google Shape;179;p23">
              <a:extLst>
                <a:ext uri="{FF2B5EF4-FFF2-40B4-BE49-F238E27FC236}">
                  <a16:creationId xmlns:a16="http://schemas.microsoft.com/office/drawing/2014/main" id="{C3B9A175-16DC-FBF1-2DC4-4725D4180724}"/>
                </a:ext>
              </a:extLst>
            </p:cNvPr>
            <p:cNvSpPr txBox="1"/>
            <p:nvPr userDrawn="1"/>
          </p:nvSpPr>
          <p:spPr>
            <a:xfrm>
              <a:off x="4936986" y="1475026"/>
              <a:ext cx="2953401" cy="633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rtl="0">
                <a:lnSpc>
                  <a:spcPct val="120000"/>
                </a:lnSpc>
              </a:pPr>
              <a:r>
                <a:rPr lang="en-US" sz="1800" u="none" strike="noStrike" dirty="0">
                  <a:effectLst/>
                  <a:latin typeface="Gibson Light" pitchFamily="2" charset="77"/>
                </a:rPr>
                <a:t>Sound ID</a:t>
              </a:r>
            </a:p>
          </p:txBody>
        </p:sp>
        <p:sp>
          <p:nvSpPr>
            <p:cNvPr id="15" name="Google Shape;178;p23">
              <a:extLst>
                <a:ext uri="{FF2B5EF4-FFF2-40B4-BE49-F238E27FC236}">
                  <a16:creationId xmlns:a16="http://schemas.microsoft.com/office/drawing/2014/main" id="{6F269677-94DA-128F-1149-A53D4DC3F1C9}"/>
                </a:ext>
              </a:extLst>
            </p:cNvPr>
            <p:cNvSpPr txBox="1"/>
            <p:nvPr userDrawn="1"/>
          </p:nvSpPr>
          <p:spPr>
            <a:xfrm>
              <a:off x="4363803" y="1646216"/>
              <a:ext cx="481540" cy="325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defTabSz="685784">
                <a:lnSpc>
                  <a:spcPct val="80000"/>
                </a:lnSpc>
              </a:pPr>
              <a:r>
                <a:rPr lang="en" sz="1950" dirty="0">
                  <a:solidFill>
                    <a:srgbClr val="3B3C3D"/>
                  </a:solidFill>
                  <a:latin typeface="Gibson" pitchFamily="2" charset="77"/>
                  <a:ea typeface="IBM Plex Mono"/>
                  <a:cs typeface="IBM Plex Mono"/>
                  <a:sym typeface="IBM Plex Mono"/>
                </a:rPr>
                <a:t>01</a:t>
              </a:r>
              <a:endParaRPr sz="1950" dirty="0">
                <a:solidFill>
                  <a:srgbClr val="3B3C3D"/>
                </a:solidFill>
                <a:latin typeface="Gibson" pitchFamily="2" charset="77"/>
                <a:ea typeface="IBM Plex Mono"/>
                <a:cs typeface="IBM Plex Mono"/>
                <a:sym typeface="IBM Plex Mono"/>
              </a:endParaRPr>
            </a:p>
          </p:txBody>
        </p:sp>
        <p:cxnSp>
          <p:nvCxnSpPr>
            <p:cNvPr id="16" name="Google Shape;184;p23">
              <a:extLst>
                <a:ext uri="{FF2B5EF4-FFF2-40B4-BE49-F238E27FC236}">
                  <a16:creationId xmlns:a16="http://schemas.microsoft.com/office/drawing/2014/main" id="{5F0F750C-4B3B-92F8-A3F6-907A74ED2F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33099" y="2290670"/>
              <a:ext cx="3559532" cy="0"/>
            </a:xfrm>
            <a:prstGeom prst="straightConnector1">
              <a:avLst/>
            </a:prstGeom>
            <a:noFill/>
            <a:ln w="9525" cap="flat" cmpd="sng">
              <a:solidFill>
                <a:srgbClr val="3B3C3D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999CD86-CB59-FBEB-D579-32862EABAC83}"/>
              </a:ext>
            </a:extLst>
          </p:cNvPr>
          <p:cNvGrpSpPr/>
          <p:nvPr/>
        </p:nvGrpSpPr>
        <p:grpSpPr>
          <a:xfrm>
            <a:off x="3862947" y="2794920"/>
            <a:ext cx="4476720" cy="815644"/>
            <a:chOff x="4333099" y="1475026"/>
            <a:chExt cx="3559532" cy="815644"/>
          </a:xfrm>
        </p:grpSpPr>
        <p:sp>
          <p:nvSpPr>
            <p:cNvPr id="18" name="Google Shape;179;p23">
              <a:extLst>
                <a:ext uri="{FF2B5EF4-FFF2-40B4-BE49-F238E27FC236}">
                  <a16:creationId xmlns:a16="http://schemas.microsoft.com/office/drawing/2014/main" id="{082B1233-8A4C-C519-F929-ADC849B58840}"/>
                </a:ext>
              </a:extLst>
            </p:cNvPr>
            <p:cNvSpPr txBox="1"/>
            <p:nvPr userDrawn="1"/>
          </p:nvSpPr>
          <p:spPr>
            <a:xfrm>
              <a:off x="4936986" y="1475026"/>
              <a:ext cx="2953401" cy="633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rtl="0">
                <a:lnSpc>
                  <a:spcPct val="120000"/>
                </a:lnSpc>
              </a:pPr>
              <a:r>
                <a:rPr lang="en-US" sz="1800" u="none" strike="noStrike" dirty="0">
                  <a:effectLst/>
                  <a:latin typeface="Gibson Light" pitchFamily="2" charset="77"/>
                </a:rPr>
                <a:t>Photo ID</a:t>
              </a:r>
            </a:p>
          </p:txBody>
        </p:sp>
        <p:sp>
          <p:nvSpPr>
            <p:cNvPr id="19" name="Google Shape;178;p23">
              <a:extLst>
                <a:ext uri="{FF2B5EF4-FFF2-40B4-BE49-F238E27FC236}">
                  <a16:creationId xmlns:a16="http://schemas.microsoft.com/office/drawing/2014/main" id="{BA3E10FF-4328-C642-D240-5D15514D2C2F}"/>
                </a:ext>
              </a:extLst>
            </p:cNvPr>
            <p:cNvSpPr txBox="1"/>
            <p:nvPr userDrawn="1"/>
          </p:nvSpPr>
          <p:spPr>
            <a:xfrm>
              <a:off x="4363803" y="1646216"/>
              <a:ext cx="481540" cy="325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defTabSz="685784">
                <a:lnSpc>
                  <a:spcPct val="80000"/>
                </a:lnSpc>
              </a:pPr>
              <a:r>
                <a:rPr lang="en" sz="1950" dirty="0">
                  <a:solidFill>
                    <a:srgbClr val="3B3C3D"/>
                  </a:solidFill>
                  <a:latin typeface="Gibson" pitchFamily="2" charset="77"/>
                  <a:ea typeface="IBM Plex Mono"/>
                  <a:cs typeface="IBM Plex Mono"/>
                  <a:sym typeface="IBM Plex Mono"/>
                </a:rPr>
                <a:t>03</a:t>
              </a:r>
              <a:endParaRPr sz="1950" dirty="0">
                <a:solidFill>
                  <a:srgbClr val="3B3C3D"/>
                </a:solidFill>
                <a:latin typeface="Gibson" pitchFamily="2" charset="77"/>
                <a:ea typeface="IBM Plex Mono"/>
                <a:cs typeface="IBM Plex Mono"/>
                <a:sym typeface="IBM Plex Mono"/>
              </a:endParaRPr>
            </a:p>
          </p:txBody>
        </p:sp>
        <p:cxnSp>
          <p:nvCxnSpPr>
            <p:cNvPr id="20" name="Google Shape;184;p23">
              <a:extLst>
                <a:ext uri="{FF2B5EF4-FFF2-40B4-BE49-F238E27FC236}">
                  <a16:creationId xmlns:a16="http://schemas.microsoft.com/office/drawing/2014/main" id="{75F2ECAE-30E7-E018-7409-AB59049370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33099" y="2290670"/>
              <a:ext cx="3559532" cy="0"/>
            </a:xfrm>
            <a:prstGeom prst="straightConnector1">
              <a:avLst/>
            </a:prstGeom>
            <a:noFill/>
            <a:ln w="9525" cap="flat" cmpd="sng">
              <a:solidFill>
                <a:srgbClr val="3B3C3D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6DC0169-9EEA-17BB-9F06-C2F2E97B8A4A}"/>
              </a:ext>
            </a:extLst>
          </p:cNvPr>
          <p:cNvGrpSpPr/>
          <p:nvPr/>
        </p:nvGrpSpPr>
        <p:grpSpPr>
          <a:xfrm>
            <a:off x="3862947" y="3799219"/>
            <a:ext cx="4476720" cy="815644"/>
            <a:chOff x="4333099" y="1475026"/>
            <a:chExt cx="3559532" cy="815644"/>
          </a:xfrm>
        </p:grpSpPr>
        <p:sp>
          <p:nvSpPr>
            <p:cNvPr id="22" name="Google Shape;179;p23">
              <a:extLst>
                <a:ext uri="{FF2B5EF4-FFF2-40B4-BE49-F238E27FC236}">
                  <a16:creationId xmlns:a16="http://schemas.microsoft.com/office/drawing/2014/main" id="{353EE799-B8ED-0757-7EDA-7D0AFCEA287C}"/>
                </a:ext>
              </a:extLst>
            </p:cNvPr>
            <p:cNvSpPr txBox="1"/>
            <p:nvPr userDrawn="1"/>
          </p:nvSpPr>
          <p:spPr>
            <a:xfrm>
              <a:off x="4936986" y="1475026"/>
              <a:ext cx="2953401" cy="633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rtl="0">
                <a:lnSpc>
                  <a:spcPct val="120000"/>
                </a:lnSpc>
              </a:pPr>
              <a:r>
                <a:rPr lang="en-US" sz="1800" u="none" strike="noStrike" dirty="0">
                  <a:effectLst/>
                  <a:latin typeface="Gibson Light" pitchFamily="2" charset="77"/>
                </a:rPr>
                <a:t>Explore Birds</a:t>
              </a:r>
            </a:p>
          </p:txBody>
        </p:sp>
        <p:sp>
          <p:nvSpPr>
            <p:cNvPr id="23" name="Google Shape;178;p23">
              <a:extLst>
                <a:ext uri="{FF2B5EF4-FFF2-40B4-BE49-F238E27FC236}">
                  <a16:creationId xmlns:a16="http://schemas.microsoft.com/office/drawing/2014/main" id="{3B42691C-C0B5-1CAF-CD4D-253CE5F0887C}"/>
                </a:ext>
              </a:extLst>
            </p:cNvPr>
            <p:cNvSpPr txBox="1"/>
            <p:nvPr userDrawn="1"/>
          </p:nvSpPr>
          <p:spPr>
            <a:xfrm>
              <a:off x="4363803" y="1646216"/>
              <a:ext cx="481540" cy="325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defTabSz="685784">
                <a:lnSpc>
                  <a:spcPct val="80000"/>
                </a:lnSpc>
              </a:pPr>
              <a:r>
                <a:rPr lang="en" sz="1950" dirty="0">
                  <a:solidFill>
                    <a:srgbClr val="3B3C3D"/>
                  </a:solidFill>
                  <a:latin typeface="Gibson" pitchFamily="2" charset="77"/>
                  <a:ea typeface="IBM Plex Mono"/>
                  <a:cs typeface="IBM Plex Mono"/>
                  <a:sym typeface="IBM Plex Mono"/>
                </a:rPr>
                <a:t>04</a:t>
              </a:r>
              <a:endParaRPr sz="1950" dirty="0">
                <a:solidFill>
                  <a:srgbClr val="3B3C3D"/>
                </a:solidFill>
                <a:latin typeface="Gibson" pitchFamily="2" charset="77"/>
                <a:ea typeface="IBM Plex Mono"/>
                <a:cs typeface="IBM Plex Mono"/>
                <a:sym typeface="IBM Plex Mono"/>
              </a:endParaRPr>
            </a:p>
          </p:txBody>
        </p:sp>
        <p:cxnSp>
          <p:nvCxnSpPr>
            <p:cNvPr id="24" name="Google Shape;184;p23">
              <a:extLst>
                <a:ext uri="{FF2B5EF4-FFF2-40B4-BE49-F238E27FC236}">
                  <a16:creationId xmlns:a16="http://schemas.microsoft.com/office/drawing/2014/main" id="{2FBAB7EF-5F6A-CD32-F60E-DEAADBF6F0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33099" y="2290670"/>
              <a:ext cx="3559532" cy="0"/>
            </a:xfrm>
            <a:prstGeom prst="straightConnector1">
              <a:avLst/>
            </a:prstGeom>
            <a:noFill/>
            <a:ln w="9525" cap="flat" cmpd="sng">
              <a:solidFill>
                <a:srgbClr val="3B3C3D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C66652B-6331-38B5-594E-AB52D23169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3465" y="4876802"/>
            <a:ext cx="3877374" cy="214300"/>
          </a:xfrm>
        </p:spPr>
        <p:txBody>
          <a:bodyPr/>
          <a:lstStyle/>
          <a:p>
            <a:r>
              <a:rPr lang="en-US" dirty="0"/>
              <a:t>The Great Backyard Bird Count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4C0E321-DA5E-C7FA-36E2-EBEC04615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-569540"/>
            <a:ext cx="3133983" cy="2011096"/>
          </a:xfrm>
        </p:spPr>
        <p:txBody>
          <a:bodyPr/>
          <a:lstStyle/>
          <a:p>
            <a:r>
              <a:rPr lang="en-US" dirty="0"/>
              <a:t>Merlin Has Options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D94A6B2-DC88-8A08-3637-76D0CD50B9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464" y="1771758"/>
            <a:ext cx="3133725" cy="1401167"/>
          </a:xfrm>
          <a:prstGeom prst="rect">
            <a:avLst/>
          </a:prstGeom>
        </p:spPr>
        <p:txBody>
          <a:bodyPr lIns="0" anchor="t"/>
          <a:lstStyle/>
          <a:p>
            <a:r>
              <a:rPr lang="en-US" dirty="0"/>
              <a:t>Any of the tools in Merlin work for sharing your birds for GBBC.</a:t>
            </a:r>
          </a:p>
          <a:p>
            <a:r>
              <a:rPr lang="en-US" dirty="0"/>
              <a:t> Pick your favorite and remember to tap: </a:t>
            </a: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AF82A158-6821-DDC6-7726-89F857F74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176" y="4804240"/>
            <a:ext cx="882499" cy="266975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5DAD295-3C49-93D4-5F9F-CE9D39B1F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883" y="4771486"/>
            <a:ext cx="684474" cy="347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8F0977-F00D-AA54-E54E-E703571C1C12}"/>
              </a:ext>
            </a:extLst>
          </p:cNvPr>
          <p:cNvSpPr txBox="1"/>
          <p:nvPr/>
        </p:nvSpPr>
        <p:spPr>
          <a:xfrm>
            <a:off x="325799" y="3316863"/>
            <a:ext cx="2764535" cy="58477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This is My Bird!</a:t>
            </a:r>
          </a:p>
        </p:txBody>
      </p:sp>
    </p:spTree>
    <p:extLst>
      <p:ext uri="{BB962C8B-B14F-4D97-AF65-F5344CB8AC3E}">
        <p14:creationId xmlns:p14="http://schemas.microsoft.com/office/powerpoint/2010/main" val="2067504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E70F2-8AEC-04E2-DFB6-56D2F11DA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22" y="-8467"/>
            <a:ext cx="8638178" cy="1229366"/>
          </a:xfrm>
        </p:spPr>
        <p:txBody>
          <a:bodyPr/>
          <a:lstStyle/>
          <a:p>
            <a:r>
              <a:rPr lang="en-US" dirty="0"/>
              <a:t>Using eBird but new to bird watching?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5DEB7-5071-9BFD-E6AE-61D2113A0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21" y="1095396"/>
            <a:ext cx="4142379" cy="31411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eBird...</a:t>
            </a:r>
          </a:p>
          <a:p>
            <a:r>
              <a:rPr lang="en-US" dirty="0"/>
              <a:t>Is best if you know your birds</a:t>
            </a:r>
          </a:p>
          <a:p>
            <a:r>
              <a:rPr lang="en-US" dirty="0"/>
              <a:t>Has a learning curve</a:t>
            </a:r>
          </a:p>
          <a:p>
            <a:r>
              <a:rPr lang="en-US" dirty="0"/>
              <a:t>Allows you to count birds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Consider taking the FREE</a:t>
            </a:r>
          </a:p>
          <a:p>
            <a:pPr marL="0" indent="0">
              <a:buNone/>
            </a:pPr>
            <a:r>
              <a:rPr lang="en-US" dirty="0"/>
              <a:t>eBird Essentials Course.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33996374-BC23-3454-F130-C1C1686CED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3465" y="4876802"/>
            <a:ext cx="3877374" cy="214300"/>
          </a:xfrm>
        </p:spPr>
        <p:txBody>
          <a:bodyPr/>
          <a:lstStyle/>
          <a:p>
            <a:r>
              <a:rPr lang="en-US" dirty="0"/>
              <a:t>The Great Backyard Bird Count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F0D087-F26F-DB64-364C-B4503CEF3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1273998"/>
            <a:ext cx="4617654" cy="2595504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CFDAFACC-BCA0-6725-03D4-8826F1A4C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176" y="4804240"/>
            <a:ext cx="882499" cy="266975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4961228-B3C0-92AA-A2CE-062AA6E21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883" y="4771486"/>
            <a:ext cx="684474" cy="347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48C1F4-C202-A24A-5550-7BC8377FF74B}"/>
              </a:ext>
            </a:extLst>
          </p:cNvPr>
          <p:cNvSpPr txBox="1"/>
          <p:nvPr/>
        </p:nvSpPr>
        <p:spPr>
          <a:xfrm>
            <a:off x="226422" y="4199465"/>
            <a:ext cx="7986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https://</a:t>
            </a:r>
            <a:r>
              <a:rPr lang="en-US" sz="2000" dirty="0" err="1"/>
              <a:t>academy.allaboutbirds.org</a:t>
            </a:r>
            <a:r>
              <a:rPr lang="en-US" sz="2000" dirty="0"/>
              <a:t>/product/</a:t>
            </a:r>
            <a:r>
              <a:rPr lang="en-US" sz="2000" dirty="0" err="1"/>
              <a:t>ebird</a:t>
            </a:r>
            <a:r>
              <a:rPr lang="en-US" sz="2000" dirty="0"/>
              <a:t>-essentials/</a:t>
            </a:r>
          </a:p>
        </p:txBody>
      </p:sp>
    </p:spTree>
    <p:extLst>
      <p:ext uri="{BB962C8B-B14F-4D97-AF65-F5344CB8AC3E}">
        <p14:creationId xmlns:p14="http://schemas.microsoft.com/office/powerpoint/2010/main" val="1027410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C4488-9A58-4022-12CF-90ED1D03E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-427233"/>
            <a:ext cx="2144183" cy="2019564"/>
          </a:xfrm>
        </p:spPr>
        <p:txBody>
          <a:bodyPr/>
          <a:lstStyle/>
          <a:p>
            <a:r>
              <a:rPr lang="en-US" dirty="0"/>
              <a:t>Watch &amp; Count Birds Anywhere!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62E25-3C5D-6754-7F9D-C5185ADD1C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204" y="1663387"/>
            <a:ext cx="2489199" cy="3289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Patios/Porches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City Streets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Parks/Preserves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Nature Centers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Places of Worship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Everywhere there are birds!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F5C80F1-1AD3-BF60-5936-B09E1D2C62B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5527" r="5527"/>
          <a:stretch/>
        </p:blipFill>
        <p:spPr>
          <a:xfrm>
            <a:off x="2728910" y="-11430"/>
            <a:ext cx="6426200" cy="516636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A36D25-732F-9433-519A-A6C0F764E5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Downy Woodpecker by Francis Morgan / Macaulay Library</a:t>
            </a:r>
          </a:p>
        </p:txBody>
      </p:sp>
    </p:spTree>
    <p:extLst>
      <p:ext uri="{BB962C8B-B14F-4D97-AF65-F5344CB8AC3E}">
        <p14:creationId xmlns:p14="http://schemas.microsoft.com/office/powerpoint/2010/main" val="4065805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88812B-A3A3-DB1D-8196-A89392A93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984155D-79FF-BAE4-E3B2-CA0F42724298}"/>
              </a:ext>
            </a:extLst>
          </p:cNvPr>
          <p:cNvGrpSpPr/>
          <p:nvPr/>
        </p:nvGrpSpPr>
        <p:grpSpPr>
          <a:xfrm>
            <a:off x="3862947" y="1790622"/>
            <a:ext cx="4476720" cy="815644"/>
            <a:chOff x="4333099" y="1475026"/>
            <a:chExt cx="3559532" cy="815644"/>
          </a:xfrm>
        </p:grpSpPr>
        <p:sp>
          <p:nvSpPr>
            <p:cNvPr id="10" name="Google Shape;179;p23">
              <a:extLst>
                <a:ext uri="{FF2B5EF4-FFF2-40B4-BE49-F238E27FC236}">
                  <a16:creationId xmlns:a16="http://schemas.microsoft.com/office/drawing/2014/main" id="{A91D80E4-8197-DD0C-C7C1-151E5B27D188}"/>
                </a:ext>
              </a:extLst>
            </p:cNvPr>
            <p:cNvSpPr txBox="1"/>
            <p:nvPr userDrawn="1"/>
          </p:nvSpPr>
          <p:spPr>
            <a:xfrm>
              <a:off x="4936986" y="1475026"/>
              <a:ext cx="2953401" cy="633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rtl="0">
                <a:lnSpc>
                  <a:spcPct val="120000"/>
                </a:lnSpc>
              </a:pPr>
              <a:r>
                <a:rPr lang="en-US" sz="1800" u="none" strike="noStrike" dirty="0">
                  <a:effectLst/>
                  <a:latin typeface="Gibson Light" pitchFamily="2" charset="77"/>
                </a:rPr>
                <a:t>Long-term records of birds</a:t>
              </a:r>
            </a:p>
          </p:txBody>
        </p:sp>
        <p:sp>
          <p:nvSpPr>
            <p:cNvPr id="11" name="Google Shape;178;p23">
              <a:extLst>
                <a:ext uri="{FF2B5EF4-FFF2-40B4-BE49-F238E27FC236}">
                  <a16:creationId xmlns:a16="http://schemas.microsoft.com/office/drawing/2014/main" id="{495524A1-0716-16BA-8BC6-312467B0A348}"/>
                </a:ext>
              </a:extLst>
            </p:cNvPr>
            <p:cNvSpPr txBox="1"/>
            <p:nvPr userDrawn="1"/>
          </p:nvSpPr>
          <p:spPr>
            <a:xfrm>
              <a:off x="4363803" y="1646216"/>
              <a:ext cx="481540" cy="325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defTabSz="685784">
                <a:lnSpc>
                  <a:spcPct val="80000"/>
                </a:lnSpc>
              </a:pPr>
              <a:r>
                <a:rPr lang="en" sz="1950" dirty="0">
                  <a:solidFill>
                    <a:srgbClr val="3B3C3D"/>
                  </a:solidFill>
                  <a:latin typeface="Gibson" pitchFamily="2" charset="77"/>
                  <a:ea typeface="IBM Plex Mono"/>
                  <a:cs typeface="IBM Plex Mono"/>
                  <a:sym typeface="IBM Plex Mono"/>
                </a:rPr>
                <a:t>02</a:t>
              </a:r>
              <a:endParaRPr sz="1950" dirty="0">
                <a:solidFill>
                  <a:srgbClr val="3B3C3D"/>
                </a:solidFill>
                <a:latin typeface="Gibson" pitchFamily="2" charset="77"/>
                <a:ea typeface="IBM Plex Mono"/>
                <a:cs typeface="IBM Plex Mono"/>
                <a:sym typeface="IBM Plex Mono"/>
              </a:endParaRPr>
            </a:p>
          </p:txBody>
        </p:sp>
        <p:cxnSp>
          <p:nvCxnSpPr>
            <p:cNvPr id="12" name="Google Shape;184;p23">
              <a:extLst>
                <a:ext uri="{FF2B5EF4-FFF2-40B4-BE49-F238E27FC236}">
                  <a16:creationId xmlns:a16="http://schemas.microsoft.com/office/drawing/2014/main" id="{2A62E783-574A-D9A2-FD4F-430C8BC6FB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33099" y="2290670"/>
              <a:ext cx="3559532" cy="0"/>
            </a:xfrm>
            <a:prstGeom prst="straightConnector1">
              <a:avLst/>
            </a:prstGeom>
            <a:noFill/>
            <a:ln w="9525" cap="flat" cmpd="sng">
              <a:solidFill>
                <a:srgbClr val="3B3C3D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F23F4F-5FA0-E65C-3655-24B3A3EBF216}"/>
              </a:ext>
            </a:extLst>
          </p:cNvPr>
          <p:cNvGrpSpPr/>
          <p:nvPr/>
        </p:nvGrpSpPr>
        <p:grpSpPr>
          <a:xfrm>
            <a:off x="3862947" y="786324"/>
            <a:ext cx="4476720" cy="815644"/>
            <a:chOff x="4333099" y="1475026"/>
            <a:chExt cx="3559532" cy="815644"/>
          </a:xfrm>
        </p:grpSpPr>
        <p:sp>
          <p:nvSpPr>
            <p:cNvPr id="14" name="Google Shape;179;p23">
              <a:extLst>
                <a:ext uri="{FF2B5EF4-FFF2-40B4-BE49-F238E27FC236}">
                  <a16:creationId xmlns:a16="http://schemas.microsoft.com/office/drawing/2014/main" id="{36D5C38E-74F8-90E9-AC3F-89E808A7E598}"/>
                </a:ext>
              </a:extLst>
            </p:cNvPr>
            <p:cNvSpPr txBox="1"/>
            <p:nvPr userDrawn="1"/>
          </p:nvSpPr>
          <p:spPr>
            <a:xfrm>
              <a:off x="4936986" y="1475026"/>
              <a:ext cx="2953401" cy="633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rtl="0">
                <a:lnSpc>
                  <a:spcPct val="120000"/>
                </a:lnSpc>
              </a:pPr>
              <a:endParaRPr lang="en-US" sz="1800" u="none" strike="noStrike" dirty="0">
                <a:effectLst/>
                <a:latin typeface="Gibson Light" pitchFamily="2" charset="77"/>
              </a:endParaRPr>
            </a:p>
          </p:txBody>
        </p:sp>
        <p:sp>
          <p:nvSpPr>
            <p:cNvPr id="15" name="Google Shape;178;p23">
              <a:extLst>
                <a:ext uri="{FF2B5EF4-FFF2-40B4-BE49-F238E27FC236}">
                  <a16:creationId xmlns:a16="http://schemas.microsoft.com/office/drawing/2014/main" id="{D1A3E151-9B36-51EA-3F0A-9EDA3F6A37F5}"/>
                </a:ext>
              </a:extLst>
            </p:cNvPr>
            <p:cNvSpPr txBox="1"/>
            <p:nvPr userDrawn="1"/>
          </p:nvSpPr>
          <p:spPr>
            <a:xfrm>
              <a:off x="4363803" y="1646216"/>
              <a:ext cx="481540" cy="325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defTabSz="685784">
                <a:lnSpc>
                  <a:spcPct val="80000"/>
                </a:lnSpc>
              </a:pPr>
              <a:r>
                <a:rPr lang="en" sz="1950" dirty="0">
                  <a:solidFill>
                    <a:srgbClr val="3B3C3D"/>
                  </a:solidFill>
                  <a:latin typeface="Gibson" pitchFamily="2" charset="77"/>
                  <a:ea typeface="IBM Plex Mono"/>
                  <a:cs typeface="IBM Plex Mono"/>
                  <a:sym typeface="IBM Plex Mono"/>
                </a:rPr>
                <a:t>01</a:t>
              </a:r>
              <a:endParaRPr sz="1950" dirty="0">
                <a:solidFill>
                  <a:srgbClr val="3B3C3D"/>
                </a:solidFill>
                <a:latin typeface="Gibson" pitchFamily="2" charset="77"/>
                <a:ea typeface="IBM Plex Mono"/>
                <a:cs typeface="IBM Plex Mono"/>
                <a:sym typeface="IBM Plex Mono"/>
              </a:endParaRPr>
            </a:p>
          </p:txBody>
        </p:sp>
        <p:cxnSp>
          <p:nvCxnSpPr>
            <p:cNvPr id="16" name="Google Shape;184;p23">
              <a:extLst>
                <a:ext uri="{FF2B5EF4-FFF2-40B4-BE49-F238E27FC236}">
                  <a16:creationId xmlns:a16="http://schemas.microsoft.com/office/drawing/2014/main" id="{88EFEC13-CEA9-300B-658B-040302D7B0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33099" y="2290670"/>
              <a:ext cx="3559532" cy="0"/>
            </a:xfrm>
            <a:prstGeom prst="straightConnector1">
              <a:avLst/>
            </a:prstGeom>
            <a:noFill/>
            <a:ln w="9525" cap="flat" cmpd="sng">
              <a:solidFill>
                <a:srgbClr val="3B3C3D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3C8A0A-ABF6-A0F0-8881-B377B1E75A73}"/>
              </a:ext>
            </a:extLst>
          </p:cNvPr>
          <p:cNvGrpSpPr/>
          <p:nvPr/>
        </p:nvGrpSpPr>
        <p:grpSpPr>
          <a:xfrm>
            <a:off x="3862947" y="2794920"/>
            <a:ext cx="4476720" cy="815644"/>
            <a:chOff x="4333099" y="1475026"/>
            <a:chExt cx="3559532" cy="815644"/>
          </a:xfrm>
        </p:grpSpPr>
        <p:sp>
          <p:nvSpPr>
            <p:cNvPr id="18" name="Google Shape;179;p23">
              <a:extLst>
                <a:ext uri="{FF2B5EF4-FFF2-40B4-BE49-F238E27FC236}">
                  <a16:creationId xmlns:a16="http://schemas.microsoft.com/office/drawing/2014/main" id="{FF99387D-2A65-65E5-30E3-0ABBF3945303}"/>
                </a:ext>
              </a:extLst>
            </p:cNvPr>
            <p:cNvSpPr txBox="1"/>
            <p:nvPr userDrawn="1"/>
          </p:nvSpPr>
          <p:spPr>
            <a:xfrm>
              <a:off x="4936986" y="1475026"/>
              <a:ext cx="2953401" cy="633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rtl="0">
                <a:lnSpc>
                  <a:spcPct val="120000"/>
                </a:lnSpc>
              </a:pPr>
              <a:r>
                <a:rPr lang="en-US" sz="1800" u="none" strike="noStrike" dirty="0">
                  <a:effectLst/>
                  <a:latin typeface="Gibson Light" pitchFamily="2" charset="77"/>
                </a:rPr>
                <a:t>Scientists can’t be everywhere, all the time</a:t>
              </a:r>
            </a:p>
          </p:txBody>
        </p:sp>
        <p:sp>
          <p:nvSpPr>
            <p:cNvPr id="19" name="Google Shape;178;p23">
              <a:extLst>
                <a:ext uri="{FF2B5EF4-FFF2-40B4-BE49-F238E27FC236}">
                  <a16:creationId xmlns:a16="http://schemas.microsoft.com/office/drawing/2014/main" id="{93A68A5B-E8BD-8941-4831-E440916D3CC4}"/>
                </a:ext>
              </a:extLst>
            </p:cNvPr>
            <p:cNvSpPr txBox="1"/>
            <p:nvPr userDrawn="1"/>
          </p:nvSpPr>
          <p:spPr>
            <a:xfrm>
              <a:off x="4363803" y="1646216"/>
              <a:ext cx="481540" cy="325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defTabSz="685784">
                <a:lnSpc>
                  <a:spcPct val="80000"/>
                </a:lnSpc>
              </a:pPr>
              <a:r>
                <a:rPr lang="en" sz="1950" dirty="0">
                  <a:solidFill>
                    <a:srgbClr val="3B3C3D"/>
                  </a:solidFill>
                  <a:latin typeface="Gibson" pitchFamily="2" charset="77"/>
                  <a:ea typeface="IBM Plex Mono"/>
                  <a:cs typeface="IBM Plex Mono"/>
                  <a:sym typeface="IBM Plex Mono"/>
                </a:rPr>
                <a:t>03</a:t>
              </a:r>
              <a:endParaRPr sz="1950" dirty="0">
                <a:solidFill>
                  <a:srgbClr val="3B3C3D"/>
                </a:solidFill>
                <a:latin typeface="Gibson" pitchFamily="2" charset="77"/>
                <a:ea typeface="IBM Plex Mono"/>
                <a:cs typeface="IBM Plex Mono"/>
                <a:sym typeface="IBM Plex Mono"/>
              </a:endParaRPr>
            </a:p>
          </p:txBody>
        </p:sp>
        <p:cxnSp>
          <p:nvCxnSpPr>
            <p:cNvPr id="20" name="Google Shape;184;p23">
              <a:extLst>
                <a:ext uri="{FF2B5EF4-FFF2-40B4-BE49-F238E27FC236}">
                  <a16:creationId xmlns:a16="http://schemas.microsoft.com/office/drawing/2014/main" id="{0B9C9508-84B0-66E7-23BF-9312750068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33099" y="2290670"/>
              <a:ext cx="3559532" cy="0"/>
            </a:xfrm>
            <a:prstGeom prst="straightConnector1">
              <a:avLst/>
            </a:prstGeom>
            <a:noFill/>
            <a:ln w="9525" cap="flat" cmpd="sng">
              <a:solidFill>
                <a:srgbClr val="3B3C3D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54E999-89A4-70D0-BEBD-5AA9854776A3}"/>
              </a:ext>
            </a:extLst>
          </p:cNvPr>
          <p:cNvGrpSpPr/>
          <p:nvPr/>
        </p:nvGrpSpPr>
        <p:grpSpPr>
          <a:xfrm>
            <a:off x="3862947" y="3799219"/>
            <a:ext cx="4476720" cy="815644"/>
            <a:chOff x="4333099" y="1475026"/>
            <a:chExt cx="3559532" cy="815644"/>
          </a:xfrm>
        </p:grpSpPr>
        <p:sp>
          <p:nvSpPr>
            <p:cNvPr id="22" name="Google Shape;179;p23">
              <a:extLst>
                <a:ext uri="{FF2B5EF4-FFF2-40B4-BE49-F238E27FC236}">
                  <a16:creationId xmlns:a16="http://schemas.microsoft.com/office/drawing/2014/main" id="{B189E361-BA89-AC8A-4347-0A005C708FAE}"/>
                </a:ext>
              </a:extLst>
            </p:cNvPr>
            <p:cNvSpPr txBox="1"/>
            <p:nvPr userDrawn="1"/>
          </p:nvSpPr>
          <p:spPr>
            <a:xfrm>
              <a:off x="4936986" y="1475026"/>
              <a:ext cx="2953401" cy="633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rtl="0">
                <a:lnSpc>
                  <a:spcPct val="120000"/>
                </a:lnSpc>
              </a:pPr>
              <a:endParaRPr lang="en-US" sz="1800" u="none" strike="noStrike" dirty="0">
                <a:effectLst/>
                <a:latin typeface="Gibson Light" pitchFamily="2" charset="77"/>
              </a:endParaRPr>
            </a:p>
          </p:txBody>
        </p:sp>
        <p:sp>
          <p:nvSpPr>
            <p:cNvPr id="23" name="Google Shape;178;p23">
              <a:extLst>
                <a:ext uri="{FF2B5EF4-FFF2-40B4-BE49-F238E27FC236}">
                  <a16:creationId xmlns:a16="http://schemas.microsoft.com/office/drawing/2014/main" id="{1E6D2CC3-A3BB-431B-3F0E-28AB4A972E52}"/>
                </a:ext>
              </a:extLst>
            </p:cNvPr>
            <p:cNvSpPr txBox="1"/>
            <p:nvPr userDrawn="1"/>
          </p:nvSpPr>
          <p:spPr>
            <a:xfrm>
              <a:off x="4363803" y="1646216"/>
              <a:ext cx="481540" cy="325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defTabSz="685784">
                <a:lnSpc>
                  <a:spcPct val="80000"/>
                </a:lnSpc>
              </a:pPr>
              <a:r>
                <a:rPr lang="en" sz="1950" dirty="0">
                  <a:solidFill>
                    <a:srgbClr val="3B3C3D"/>
                  </a:solidFill>
                  <a:latin typeface="Gibson" pitchFamily="2" charset="77"/>
                  <a:ea typeface="IBM Plex Mono"/>
                  <a:cs typeface="IBM Plex Mono"/>
                  <a:sym typeface="IBM Plex Mono"/>
                </a:rPr>
                <a:t>04</a:t>
              </a:r>
              <a:endParaRPr sz="1950" dirty="0">
                <a:solidFill>
                  <a:srgbClr val="3B3C3D"/>
                </a:solidFill>
                <a:latin typeface="Gibson" pitchFamily="2" charset="77"/>
                <a:ea typeface="IBM Plex Mono"/>
                <a:cs typeface="IBM Plex Mono"/>
                <a:sym typeface="IBM Plex Mono"/>
              </a:endParaRPr>
            </a:p>
          </p:txBody>
        </p:sp>
        <p:cxnSp>
          <p:nvCxnSpPr>
            <p:cNvPr id="24" name="Google Shape;184;p23">
              <a:extLst>
                <a:ext uri="{FF2B5EF4-FFF2-40B4-BE49-F238E27FC236}">
                  <a16:creationId xmlns:a16="http://schemas.microsoft.com/office/drawing/2014/main" id="{1838C82A-6712-4F62-5103-E86EE1416C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33099" y="2290670"/>
              <a:ext cx="3559532" cy="0"/>
            </a:xfrm>
            <a:prstGeom prst="straightConnector1">
              <a:avLst/>
            </a:prstGeom>
            <a:noFill/>
            <a:ln w="9525" cap="flat" cmpd="sng">
              <a:solidFill>
                <a:srgbClr val="3B3C3D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816FAF23-8C90-171A-9357-BB3D1EEB2B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3465" y="4876802"/>
            <a:ext cx="3877374" cy="214300"/>
          </a:xfrm>
        </p:spPr>
        <p:txBody>
          <a:bodyPr/>
          <a:lstStyle/>
          <a:p>
            <a:r>
              <a:rPr lang="en-US" dirty="0"/>
              <a:t>The Great Backyard Bird Count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80D64E0-A8C3-AE42-AC6B-FA24E4768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5" y="-805813"/>
            <a:ext cx="3133983" cy="2011096"/>
          </a:xfrm>
        </p:spPr>
        <p:txBody>
          <a:bodyPr/>
          <a:lstStyle/>
          <a:p>
            <a:r>
              <a:rPr lang="en-US" dirty="0"/>
              <a:t>Why Participate?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1D306-A78F-370D-5508-CD4BA6478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76" y="1580680"/>
            <a:ext cx="3356506" cy="2521929"/>
          </a:xfrm>
          <a:prstGeom prst="rect">
            <a:avLst/>
          </a:prstGeom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3CC731A-4FA3-F40D-FA5B-1B477ACFDA34}"/>
              </a:ext>
            </a:extLst>
          </p:cNvPr>
          <p:cNvSpPr txBox="1">
            <a:spLocks/>
          </p:cNvSpPr>
          <p:nvPr/>
        </p:nvSpPr>
        <p:spPr>
          <a:xfrm>
            <a:off x="272177" y="4107732"/>
            <a:ext cx="3356506" cy="32535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Gibson Light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chemeClr val="tx1"/>
                </a:solidFill>
                <a:latin typeface="Gibson Light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ibson Light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Gibson Light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ibson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John Scully in U.S. / GBBC</a:t>
            </a: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4C609371-E496-C0E6-A5A8-73E84B6E3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176" y="4804240"/>
            <a:ext cx="882499" cy="266975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735EEAB-DD1F-371A-D051-A02B456E1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883" y="4771486"/>
            <a:ext cx="684474" cy="347713"/>
          </a:xfrm>
          <a:prstGeom prst="rect">
            <a:avLst/>
          </a:prstGeom>
        </p:spPr>
      </p:pic>
      <p:sp>
        <p:nvSpPr>
          <p:cNvPr id="26" name="Google Shape;179;p23">
            <a:extLst>
              <a:ext uri="{FF2B5EF4-FFF2-40B4-BE49-F238E27FC236}">
                <a16:creationId xmlns:a16="http://schemas.microsoft.com/office/drawing/2014/main" id="{7C5C00CD-C879-CA5E-C9C2-73A07CCE9F50}"/>
              </a:ext>
            </a:extLst>
          </p:cNvPr>
          <p:cNvSpPr txBox="1"/>
          <p:nvPr/>
        </p:nvSpPr>
        <p:spPr>
          <a:xfrm>
            <a:off x="4613971" y="766154"/>
            <a:ext cx="3714407" cy="633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rtl="0">
              <a:lnSpc>
                <a:spcPct val="120000"/>
              </a:lnSpc>
            </a:pPr>
            <a:r>
              <a:rPr lang="en-US" sz="1800" u="none" strike="noStrike" dirty="0">
                <a:effectLst/>
                <a:latin typeface="Gibson Light" pitchFamily="2" charset="77"/>
              </a:rPr>
              <a:t>It’s fun and connects you to nature</a:t>
            </a:r>
          </a:p>
        </p:txBody>
      </p:sp>
      <p:sp>
        <p:nvSpPr>
          <p:cNvPr id="27" name="Google Shape;179;p23">
            <a:extLst>
              <a:ext uri="{FF2B5EF4-FFF2-40B4-BE49-F238E27FC236}">
                <a16:creationId xmlns:a16="http://schemas.microsoft.com/office/drawing/2014/main" id="{A323BFD3-39A9-B999-CDBF-2755F867D12F}"/>
              </a:ext>
            </a:extLst>
          </p:cNvPr>
          <p:cNvSpPr txBox="1"/>
          <p:nvPr/>
        </p:nvSpPr>
        <p:spPr>
          <a:xfrm>
            <a:off x="4656300" y="3870187"/>
            <a:ext cx="3714407" cy="633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rtl="0">
              <a:lnSpc>
                <a:spcPct val="120000"/>
              </a:lnSpc>
            </a:pPr>
            <a:r>
              <a:rPr lang="en-US" sz="1800" u="none" strike="noStrike" dirty="0">
                <a:effectLst/>
                <a:latin typeface="Gibson Light" pitchFamily="2" charset="77"/>
              </a:rPr>
              <a:t>Puts your observations to work for conservation</a:t>
            </a:r>
          </a:p>
        </p:txBody>
      </p:sp>
    </p:spTree>
    <p:extLst>
      <p:ext uri="{BB962C8B-B14F-4D97-AF65-F5344CB8AC3E}">
        <p14:creationId xmlns:p14="http://schemas.microsoft.com/office/powerpoint/2010/main" val="3662269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44BA6-2E0B-DA58-5717-0E4CBD2CF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568275"/>
            <a:ext cx="3133983" cy="698398"/>
          </a:xfrm>
        </p:spPr>
        <p:txBody>
          <a:bodyPr/>
          <a:lstStyle/>
          <a:p>
            <a:r>
              <a:rPr lang="en-US" dirty="0"/>
              <a:t>What Do We Learn?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EA6225-80DC-69BC-13E7-C37DD5D51D8B}"/>
              </a:ext>
            </a:extLst>
          </p:cNvPr>
          <p:cNvGrpSpPr/>
          <p:nvPr/>
        </p:nvGrpSpPr>
        <p:grpSpPr>
          <a:xfrm>
            <a:off x="3837546" y="2182402"/>
            <a:ext cx="4476721" cy="968050"/>
            <a:chOff x="4333099" y="1322620"/>
            <a:chExt cx="3559532" cy="968050"/>
          </a:xfrm>
        </p:grpSpPr>
        <p:sp>
          <p:nvSpPr>
            <p:cNvPr id="10" name="Google Shape;179;p23">
              <a:extLst>
                <a:ext uri="{FF2B5EF4-FFF2-40B4-BE49-F238E27FC236}">
                  <a16:creationId xmlns:a16="http://schemas.microsoft.com/office/drawing/2014/main" id="{12968766-3C4E-6CEF-47BD-C601307496CA}"/>
                </a:ext>
              </a:extLst>
            </p:cNvPr>
            <p:cNvSpPr txBox="1"/>
            <p:nvPr userDrawn="1"/>
          </p:nvSpPr>
          <p:spPr>
            <a:xfrm>
              <a:off x="4936986" y="1322620"/>
              <a:ext cx="2953401" cy="633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rtl="0">
                <a:lnSpc>
                  <a:spcPct val="120000"/>
                </a:lnSpc>
              </a:pPr>
              <a:r>
                <a:rPr lang="en-US" sz="2000" u="none" strike="noStrike" dirty="0">
                  <a:effectLst/>
                  <a:latin typeface="Gibson Light" pitchFamily="2" charset="77"/>
                </a:rPr>
                <a:t>Year-to-year changes</a:t>
              </a:r>
            </a:p>
          </p:txBody>
        </p:sp>
        <p:sp>
          <p:nvSpPr>
            <p:cNvPr id="11" name="Google Shape;178;p23">
              <a:extLst>
                <a:ext uri="{FF2B5EF4-FFF2-40B4-BE49-F238E27FC236}">
                  <a16:creationId xmlns:a16="http://schemas.microsoft.com/office/drawing/2014/main" id="{3B978EB9-AED3-D08C-2BAC-2D5CE7B24793}"/>
                </a:ext>
              </a:extLst>
            </p:cNvPr>
            <p:cNvSpPr txBox="1"/>
            <p:nvPr userDrawn="1"/>
          </p:nvSpPr>
          <p:spPr>
            <a:xfrm>
              <a:off x="4363803" y="1476876"/>
              <a:ext cx="481540" cy="325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defTabSz="685784">
                <a:lnSpc>
                  <a:spcPct val="80000"/>
                </a:lnSpc>
              </a:pPr>
              <a:r>
                <a:rPr lang="en" sz="2400" dirty="0">
                  <a:solidFill>
                    <a:srgbClr val="3B3C3D"/>
                  </a:solidFill>
                  <a:latin typeface="Gibson" pitchFamily="2" charset="77"/>
                  <a:ea typeface="IBM Plex Mono"/>
                  <a:cs typeface="IBM Plex Mono"/>
                  <a:sym typeface="IBM Plex Mono"/>
                </a:rPr>
                <a:t>02</a:t>
              </a:r>
              <a:endParaRPr sz="2400" dirty="0">
                <a:solidFill>
                  <a:srgbClr val="3B3C3D"/>
                </a:solidFill>
                <a:latin typeface="Gibson" pitchFamily="2" charset="77"/>
                <a:ea typeface="IBM Plex Mono"/>
                <a:cs typeface="IBM Plex Mono"/>
                <a:sym typeface="IBM Plex Mono"/>
              </a:endParaRPr>
            </a:p>
          </p:txBody>
        </p:sp>
        <p:cxnSp>
          <p:nvCxnSpPr>
            <p:cNvPr id="12" name="Google Shape;184;p23">
              <a:extLst>
                <a:ext uri="{FF2B5EF4-FFF2-40B4-BE49-F238E27FC236}">
                  <a16:creationId xmlns:a16="http://schemas.microsoft.com/office/drawing/2014/main" id="{A8DDF1ED-BD00-B813-753A-1D33F0C0D5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33099" y="2290670"/>
              <a:ext cx="3559532" cy="0"/>
            </a:xfrm>
            <a:prstGeom prst="straightConnector1">
              <a:avLst/>
            </a:prstGeom>
            <a:noFill/>
            <a:ln w="9525" cap="flat" cmpd="sng">
              <a:solidFill>
                <a:srgbClr val="3B3C3D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FCC467-BAFD-03CC-9816-D426A645C171}"/>
              </a:ext>
            </a:extLst>
          </p:cNvPr>
          <p:cNvGrpSpPr/>
          <p:nvPr/>
        </p:nvGrpSpPr>
        <p:grpSpPr>
          <a:xfrm>
            <a:off x="3837546" y="953739"/>
            <a:ext cx="4476721" cy="959583"/>
            <a:chOff x="4333099" y="1331087"/>
            <a:chExt cx="3559532" cy="959583"/>
          </a:xfrm>
        </p:grpSpPr>
        <p:sp>
          <p:nvSpPr>
            <p:cNvPr id="14" name="Google Shape;179;p23">
              <a:extLst>
                <a:ext uri="{FF2B5EF4-FFF2-40B4-BE49-F238E27FC236}">
                  <a16:creationId xmlns:a16="http://schemas.microsoft.com/office/drawing/2014/main" id="{C3B9A175-16DC-FBF1-2DC4-4725D4180724}"/>
                </a:ext>
              </a:extLst>
            </p:cNvPr>
            <p:cNvSpPr txBox="1"/>
            <p:nvPr userDrawn="1"/>
          </p:nvSpPr>
          <p:spPr>
            <a:xfrm>
              <a:off x="4936986" y="1331087"/>
              <a:ext cx="2953401" cy="633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rtl="0">
                <a:lnSpc>
                  <a:spcPct val="120000"/>
                </a:lnSpc>
              </a:pPr>
              <a:r>
                <a:rPr lang="en-US" sz="1800" u="none" strike="noStrike" dirty="0">
                  <a:effectLst/>
                  <a:latin typeface="Gibson Light" pitchFamily="2" charset="77"/>
                </a:rPr>
                <a:t>Migration patterns</a:t>
              </a:r>
            </a:p>
          </p:txBody>
        </p:sp>
        <p:sp>
          <p:nvSpPr>
            <p:cNvPr id="15" name="Google Shape;178;p23">
              <a:extLst>
                <a:ext uri="{FF2B5EF4-FFF2-40B4-BE49-F238E27FC236}">
                  <a16:creationId xmlns:a16="http://schemas.microsoft.com/office/drawing/2014/main" id="{6F269677-94DA-128F-1149-A53D4DC3F1C9}"/>
                </a:ext>
              </a:extLst>
            </p:cNvPr>
            <p:cNvSpPr txBox="1"/>
            <p:nvPr userDrawn="1"/>
          </p:nvSpPr>
          <p:spPr>
            <a:xfrm>
              <a:off x="4363803" y="1485343"/>
              <a:ext cx="481540" cy="325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defTabSz="685784">
                <a:lnSpc>
                  <a:spcPct val="80000"/>
                </a:lnSpc>
              </a:pPr>
              <a:r>
                <a:rPr lang="en" sz="2400" dirty="0">
                  <a:solidFill>
                    <a:srgbClr val="3B3C3D"/>
                  </a:solidFill>
                  <a:latin typeface="Gibson" pitchFamily="2" charset="77"/>
                  <a:ea typeface="IBM Plex Mono"/>
                  <a:cs typeface="IBM Plex Mono"/>
                  <a:sym typeface="IBM Plex Mono"/>
                </a:rPr>
                <a:t>01</a:t>
              </a:r>
              <a:endParaRPr sz="2400" dirty="0">
                <a:solidFill>
                  <a:srgbClr val="3B3C3D"/>
                </a:solidFill>
                <a:latin typeface="Gibson" pitchFamily="2" charset="77"/>
                <a:ea typeface="IBM Plex Mono"/>
                <a:cs typeface="IBM Plex Mono"/>
                <a:sym typeface="IBM Plex Mono"/>
              </a:endParaRPr>
            </a:p>
          </p:txBody>
        </p:sp>
        <p:cxnSp>
          <p:nvCxnSpPr>
            <p:cNvPr id="16" name="Google Shape;184;p23">
              <a:extLst>
                <a:ext uri="{FF2B5EF4-FFF2-40B4-BE49-F238E27FC236}">
                  <a16:creationId xmlns:a16="http://schemas.microsoft.com/office/drawing/2014/main" id="{5F0F750C-4B3B-92F8-A3F6-907A74ED2F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33099" y="2290670"/>
              <a:ext cx="3559532" cy="0"/>
            </a:xfrm>
            <a:prstGeom prst="straightConnector1">
              <a:avLst/>
            </a:prstGeom>
            <a:noFill/>
            <a:ln w="9525" cap="flat" cmpd="sng">
              <a:solidFill>
                <a:srgbClr val="3B3C3D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999CD86-CB59-FBEB-D579-32862EABAC83}"/>
              </a:ext>
            </a:extLst>
          </p:cNvPr>
          <p:cNvGrpSpPr/>
          <p:nvPr/>
        </p:nvGrpSpPr>
        <p:grpSpPr>
          <a:xfrm>
            <a:off x="3837546" y="3419532"/>
            <a:ext cx="4476721" cy="959583"/>
            <a:chOff x="4333099" y="1331087"/>
            <a:chExt cx="3559532" cy="959583"/>
          </a:xfrm>
        </p:grpSpPr>
        <p:sp>
          <p:nvSpPr>
            <p:cNvPr id="18" name="Google Shape;179;p23">
              <a:extLst>
                <a:ext uri="{FF2B5EF4-FFF2-40B4-BE49-F238E27FC236}">
                  <a16:creationId xmlns:a16="http://schemas.microsoft.com/office/drawing/2014/main" id="{082B1233-8A4C-C519-F929-ADC849B58840}"/>
                </a:ext>
              </a:extLst>
            </p:cNvPr>
            <p:cNvSpPr txBox="1"/>
            <p:nvPr userDrawn="1"/>
          </p:nvSpPr>
          <p:spPr>
            <a:xfrm>
              <a:off x="4936986" y="1331087"/>
              <a:ext cx="2953401" cy="633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rtl="0">
                <a:lnSpc>
                  <a:spcPct val="120000"/>
                </a:lnSpc>
              </a:pPr>
              <a:r>
                <a:rPr lang="en-US" sz="2000" u="none" strike="noStrike" dirty="0">
                  <a:effectLst/>
                  <a:latin typeface="Gibson Light" pitchFamily="2" charset="77"/>
                </a:rPr>
                <a:t>Long-term trends</a:t>
              </a:r>
            </a:p>
          </p:txBody>
        </p:sp>
        <p:sp>
          <p:nvSpPr>
            <p:cNvPr id="19" name="Google Shape;178;p23">
              <a:extLst>
                <a:ext uri="{FF2B5EF4-FFF2-40B4-BE49-F238E27FC236}">
                  <a16:creationId xmlns:a16="http://schemas.microsoft.com/office/drawing/2014/main" id="{BA3E10FF-4328-C642-D240-5D15514D2C2F}"/>
                </a:ext>
              </a:extLst>
            </p:cNvPr>
            <p:cNvSpPr txBox="1"/>
            <p:nvPr userDrawn="1"/>
          </p:nvSpPr>
          <p:spPr>
            <a:xfrm>
              <a:off x="4363803" y="1485343"/>
              <a:ext cx="481540" cy="325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defTabSz="685784">
                <a:lnSpc>
                  <a:spcPct val="80000"/>
                </a:lnSpc>
              </a:pPr>
              <a:r>
                <a:rPr lang="en" sz="2400" dirty="0">
                  <a:latin typeface="Gibson" pitchFamily="2" charset="77"/>
                  <a:ea typeface="IBM Plex Mono"/>
                  <a:cs typeface="IBM Plex Mono"/>
                  <a:sym typeface="IBM Plex Mono"/>
                </a:rPr>
                <a:t>03</a:t>
              </a:r>
              <a:endParaRPr sz="2400" dirty="0">
                <a:latin typeface="Gibson" pitchFamily="2" charset="77"/>
                <a:ea typeface="IBM Plex Mono"/>
                <a:cs typeface="IBM Plex Mono"/>
                <a:sym typeface="IBM Plex Mono"/>
              </a:endParaRPr>
            </a:p>
          </p:txBody>
        </p:sp>
        <p:cxnSp>
          <p:nvCxnSpPr>
            <p:cNvPr id="20" name="Google Shape;184;p23">
              <a:extLst>
                <a:ext uri="{FF2B5EF4-FFF2-40B4-BE49-F238E27FC236}">
                  <a16:creationId xmlns:a16="http://schemas.microsoft.com/office/drawing/2014/main" id="{75F2ECAE-30E7-E018-7409-AB59049370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33099" y="2290670"/>
              <a:ext cx="3559532" cy="0"/>
            </a:xfrm>
            <a:prstGeom prst="straightConnector1">
              <a:avLst/>
            </a:prstGeom>
            <a:noFill/>
            <a:ln w="9525" cap="flat" cmpd="sng">
              <a:solidFill>
                <a:srgbClr val="3B3C3D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7" name="Picture 6" descr="A red and black bird on a plant&#10;&#10;Description automatically generated">
            <a:extLst>
              <a:ext uri="{FF2B5EF4-FFF2-40B4-BE49-F238E27FC236}">
                <a16:creationId xmlns:a16="http://schemas.microsoft.com/office/drawing/2014/main" id="{6D30D558-4C80-F162-565F-24349D69A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94" y="1497662"/>
            <a:ext cx="2431139" cy="2961098"/>
          </a:xfrm>
          <a:prstGeom prst="rect">
            <a:avLst/>
          </a:prstGeom>
        </p:spPr>
      </p:pic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E11476CB-8FDD-C5F4-3547-F4152EF65CFB}"/>
              </a:ext>
            </a:extLst>
          </p:cNvPr>
          <p:cNvSpPr txBox="1">
            <a:spLocks/>
          </p:cNvSpPr>
          <p:nvPr/>
        </p:nvSpPr>
        <p:spPr>
          <a:xfrm>
            <a:off x="509863" y="4358737"/>
            <a:ext cx="2448070" cy="428125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Gibson Light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chemeClr val="tx1"/>
                </a:solidFill>
                <a:latin typeface="Gibson Light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ibson Light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Gibson Light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ibson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Crimson Sunbird in Singapore by Yifei Zheng / Macaulay Library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BFF14267-3ED1-5C57-6225-15A3C2733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176" y="4804240"/>
            <a:ext cx="882499" cy="266975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B4E7EF1-4F1E-D569-ACC8-B109BE457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883" y="4771486"/>
            <a:ext cx="684474" cy="34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42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9DC698-3FB4-F6DA-8CE9-DE5A4D650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4F8F180-3408-80BB-5AC2-D7A6EBD7C768}"/>
              </a:ext>
            </a:extLst>
          </p:cNvPr>
          <p:cNvGrpSpPr/>
          <p:nvPr/>
        </p:nvGrpSpPr>
        <p:grpSpPr>
          <a:xfrm>
            <a:off x="3862947" y="1790622"/>
            <a:ext cx="4476720" cy="815644"/>
            <a:chOff x="4333099" y="1475026"/>
            <a:chExt cx="3559532" cy="815644"/>
          </a:xfrm>
        </p:grpSpPr>
        <p:sp>
          <p:nvSpPr>
            <p:cNvPr id="10" name="Google Shape;179;p23">
              <a:extLst>
                <a:ext uri="{FF2B5EF4-FFF2-40B4-BE49-F238E27FC236}">
                  <a16:creationId xmlns:a16="http://schemas.microsoft.com/office/drawing/2014/main" id="{0A557918-CBDC-0675-43BD-595EA730562D}"/>
                </a:ext>
              </a:extLst>
            </p:cNvPr>
            <p:cNvSpPr txBox="1"/>
            <p:nvPr userDrawn="1"/>
          </p:nvSpPr>
          <p:spPr>
            <a:xfrm>
              <a:off x="4936986" y="1475026"/>
              <a:ext cx="2953401" cy="633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r>
                <a:rPr lang="en-US" sz="1800" dirty="0">
                  <a:latin typeface="Avenir Book" panose="02000503020000020003" pitchFamily="2" charset="0"/>
                </a:rPr>
                <a:t>Watch longer if you wish</a:t>
              </a:r>
            </a:p>
          </p:txBody>
        </p:sp>
        <p:sp>
          <p:nvSpPr>
            <p:cNvPr id="11" name="Google Shape;178;p23">
              <a:extLst>
                <a:ext uri="{FF2B5EF4-FFF2-40B4-BE49-F238E27FC236}">
                  <a16:creationId xmlns:a16="http://schemas.microsoft.com/office/drawing/2014/main" id="{37F1D071-771F-EB7B-FB62-3DA527E3E7E2}"/>
                </a:ext>
              </a:extLst>
            </p:cNvPr>
            <p:cNvSpPr txBox="1"/>
            <p:nvPr userDrawn="1"/>
          </p:nvSpPr>
          <p:spPr>
            <a:xfrm>
              <a:off x="4363803" y="1646216"/>
              <a:ext cx="481540" cy="325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defTabSz="685784">
                <a:lnSpc>
                  <a:spcPct val="80000"/>
                </a:lnSpc>
              </a:pPr>
              <a:r>
                <a:rPr lang="en" sz="1950" dirty="0">
                  <a:solidFill>
                    <a:srgbClr val="3B3C3D"/>
                  </a:solidFill>
                  <a:latin typeface="Gibson" pitchFamily="2" charset="77"/>
                  <a:ea typeface="IBM Plex Mono"/>
                  <a:cs typeface="IBM Plex Mono"/>
                  <a:sym typeface="IBM Plex Mono"/>
                </a:rPr>
                <a:t>02</a:t>
              </a:r>
              <a:endParaRPr sz="1950" dirty="0">
                <a:solidFill>
                  <a:srgbClr val="3B3C3D"/>
                </a:solidFill>
                <a:latin typeface="Gibson" pitchFamily="2" charset="77"/>
                <a:ea typeface="IBM Plex Mono"/>
                <a:cs typeface="IBM Plex Mono"/>
                <a:sym typeface="IBM Plex Mono"/>
              </a:endParaRPr>
            </a:p>
          </p:txBody>
        </p:sp>
        <p:cxnSp>
          <p:nvCxnSpPr>
            <p:cNvPr id="12" name="Google Shape;184;p23">
              <a:extLst>
                <a:ext uri="{FF2B5EF4-FFF2-40B4-BE49-F238E27FC236}">
                  <a16:creationId xmlns:a16="http://schemas.microsoft.com/office/drawing/2014/main" id="{00FEA093-D6A5-E0DF-5096-D5C5893F4C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33099" y="2290670"/>
              <a:ext cx="3559532" cy="0"/>
            </a:xfrm>
            <a:prstGeom prst="straightConnector1">
              <a:avLst/>
            </a:prstGeom>
            <a:noFill/>
            <a:ln w="9525" cap="flat" cmpd="sng">
              <a:solidFill>
                <a:srgbClr val="3B3C3D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5EA6DFD-CA84-9807-7FD2-215E42D140E5}"/>
              </a:ext>
            </a:extLst>
          </p:cNvPr>
          <p:cNvGrpSpPr/>
          <p:nvPr/>
        </p:nvGrpSpPr>
        <p:grpSpPr>
          <a:xfrm>
            <a:off x="3862947" y="786324"/>
            <a:ext cx="4476720" cy="815644"/>
            <a:chOff x="4333099" y="1475026"/>
            <a:chExt cx="3559532" cy="815644"/>
          </a:xfrm>
        </p:grpSpPr>
        <p:sp>
          <p:nvSpPr>
            <p:cNvPr id="14" name="Google Shape;179;p23">
              <a:extLst>
                <a:ext uri="{FF2B5EF4-FFF2-40B4-BE49-F238E27FC236}">
                  <a16:creationId xmlns:a16="http://schemas.microsoft.com/office/drawing/2014/main" id="{EE1557D4-6884-125A-78CA-624846FF1FE1}"/>
                </a:ext>
              </a:extLst>
            </p:cNvPr>
            <p:cNvSpPr txBox="1"/>
            <p:nvPr userDrawn="1"/>
          </p:nvSpPr>
          <p:spPr>
            <a:xfrm>
              <a:off x="4936986" y="1475026"/>
              <a:ext cx="2953401" cy="633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r>
                <a:rPr lang="en-US" sz="1800" dirty="0">
                  <a:latin typeface="Avenir Book" panose="02000503020000020003" pitchFamily="2" charset="0"/>
                </a:rPr>
                <a:t>Watch and count birds anywhere for at least 15 minutes</a:t>
              </a:r>
            </a:p>
          </p:txBody>
        </p:sp>
        <p:sp>
          <p:nvSpPr>
            <p:cNvPr id="15" name="Google Shape;178;p23">
              <a:extLst>
                <a:ext uri="{FF2B5EF4-FFF2-40B4-BE49-F238E27FC236}">
                  <a16:creationId xmlns:a16="http://schemas.microsoft.com/office/drawing/2014/main" id="{DFDD92E8-62F5-350B-2986-D44BD37FC791}"/>
                </a:ext>
              </a:extLst>
            </p:cNvPr>
            <p:cNvSpPr txBox="1"/>
            <p:nvPr userDrawn="1"/>
          </p:nvSpPr>
          <p:spPr>
            <a:xfrm>
              <a:off x="4363803" y="1646216"/>
              <a:ext cx="481540" cy="325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defTabSz="685784">
                <a:lnSpc>
                  <a:spcPct val="80000"/>
                </a:lnSpc>
              </a:pPr>
              <a:r>
                <a:rPr lang="en" sz="1950" dirty="0">
                  <a:solidFill>
                    <a:srgbClr val="3B3C3D"/>
                  </a:solidFill>
                  <a:latin typeface="Gibson" pitchFamily="2" charset="77"/>
                  <a:ea typeface="IBM Plex Mono"/>
                  <a:cs typeface="IBM Plex Mono"/>
                  <a:sym typeface="IBM Plex Mono"/>
                </a:rPr>
                <a:t>01</a:t>
              </a:r>
              <a:endParaRPr sz="1950" dirty="0">
                <a:solidFill>
                  <a:srgbClr val="3B3C3D"/>
                </a:solidFill>
                <a:latin typeface="Gibson" pitchFamily="2" charset="77"/>
                <a:ea typeface="IBM Plex Mono"/>
                <a:cs typeface="IBM Plex Mono"/>
                <a:sym typeface="IBM Plex Mono"/>
              </a:endParaRPr>
            </a:p>
          </p:txBody>
        </p:sp>
        <p:cxnSp>
          <p:nvCxnSpPr>
            <p:cNvPr id="16" name="Google Shape;184;p23">
              <a:extLst>
                <a:ext uri="{FF2B5EF4-FFF2-40B4-BE49-F238E27FC236}">
                  <a16:creationId xmlns:a16="http://schemas.microsoft.com/office/drawing/2014/main" id="{A3088D36-7752-5D8A-2BC7-56BC5796DB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33099" y="2290670"/>
              <a:ext cx="3559532" cy="0"/>
            </a:xfrm>
            <a:prstGeom prst="straightConnector1">
              <a:avLst/>
            </a:prstGeom>
            <a:noFill/>
            <a:ln w="9525" cap="flat" cmpd="sng">
              <a:solidFill>
                <a:srgbClr val="3B3C3D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4418F1C-3F74-A5EA-6B0D-755455797999}"/>
              </a:ext>
            </a:extLst>
          </p:cNvPr>
          <p:cNvGrpSpPr/>
          <p:nvPr/>
        </p:nvGrpSpPr>
        <p:grpSpPr>
          <a:xfrm>
            <a:off x="3862947" y="2794920"/>
            <a:ext cx="4476720" cy="815644"/>
            <a:chOff x="4333099" y="1475026"/>
            <a:chExt cx="3559532" cy="815644"/>
          </a:xfrm>
        </p:grpSpPr>
        <p:sp>
          <p:nvSpPr>
            <p:cNvPr id="18" name="Google Shape;179;p23">
              <a:extLst>
                <a:ext uri="{FF2B5EF4-FFF2-40B4-BE49-F238E27FC236}">
                  <a16:creationId xmlns:a16="http://schemas.microsoft.com/office/drawing/2014/main" id="{3117D396-1836-D918-AF7B-0CBDA1569BCF}"/>
                </a:ext>
              </a:extLst>
            </p:cNvPr>
            <p:cNvSpPr txBox="1"/>
            <p:nvPr userDrawn="1"/>
          </p:nvSpPr>
          <p:spPr>
            <a:xfrm>
              <a:off x="4936986" y="1475026"/>
              <a:ext cx="2953401" cy="633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r>
                <a:rPr lang="en-US" sz="1800" dirty="0">
                  <a:latin typeface="Avenir Book" panose="02000503020000020003" pitchFamily="2" charset="0"/>
                </a:rPr>
                <a:t>Keep track of time / place</a:t>
              </a:r>
            </a:p>
          </p:txBody>
        </p:sp>
        <p:sp>
          <p:nvSpPr>
            <p:cNvPr id="19" name="Google Shape;178;p23">
              <a:extLst>
                <a:ext uri="{FF2B5EF4-FFF2-40B4-BE49-F238E27FC236}">
                  <a16:creationId xmlns:a16="http://schemas.microsoft.com/office/drawing/2014/main" id="{53B507F9-2973-1D6E-8369-55CE1DFCDC57}"/>
                </a:ext>
              </a:extLst>
            </p:cNvPr>
            <p:cNvSpPr txBox="1"/>
            <p:nvPr userDrawn="1"/>
          </p:nvSpPr>
          <p:spPr>
            <a:xfrm>
              <a:off x="4363803" y="1646216"/>
              <a:ext cx="481540" cy="325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defTabSz="685784">
                <a:lnSpc>
                  <a:spcPct val="80000"/>
                </a:lnSpc>
              </a:pPr>
              <a:r>
                <a:rPr lang="en" sz="1950" dirty="0">
                  <a:solidFill>
                    <a:srgbClr val="3B3C3D"/>
                  </a:solidFill>
                  <a:latin typeface="Gibson" pitchFamily="2" charset="77"/>
                  <a:ea typeface="IBM Plex Mono"/>
                  <a:cs typeface="IBM Plex Mono"/>
                  <a:sym typeface="IBM Plex Mono"/>
                </a:rPr>
                <a:t>03</a:t>
              </a:r>
              <a:endParaRPr sz="1950" dirty="0">
                <a:solidFill>
                  <a:srgbClr val="3B3C3D"/>
                </a:solidFill>
                <a:latin typeface="Gibson" pitchFamily="2" charset="77"/>
                <a:ea typeface="IBM Plex Mono"/>
                <a:cs typeface="IBM Plex Mono"/>
                <a:sym typeface="IBM Plex Mono"/>
              </a:endParaRPr>
            </a:p>
          </p:txBody>
        </p:sp>
        <p:cxnSp>
          <p:nvCxnSpPr>
            <p:cNvPr id="20" name="Google Shape;184;p23">
              <a:extLst>
                <a:ext uri="{FF2B5EF4-FFF2-40B4-BE49-F238E27FC236}">
                  <a16:creationId xmlns:a16="http://schemas.microsoft.com/office/drawing/2014/main" id="{2AEFE50C-2A65-1398-134B-59B26BE711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33099" y="2290670"/>
              <a:ext cx="3559532" cy="0"/>
            </a:xfrm>
            <a:prstGeom prst="straightConnector1">
              <a:avLst/>
            </a:prstGeom>
            <a:noFill/>
            <a:ln w="9525" cap="flat" cmpd="sng">
              <a:solidFill>
                <a:srgbClr val="3B3C3D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13ABE23-1688-055C-4DBE-3885C8E43931}"/>
              </a:ext>
            </a:extLst>
          </p:cNvPr>
          <p:cNvGrpSpPr/>
          <p:nvPr/>
        </p:nvGrpSpPr>
        <p:grpSpPr>
          <a:xfrm>
            <a:off x="3862947" y="3799219"/>
            <a:ext cx="4476720" cy="815644"/>
            <a:chOff x="4333099" y="1475026"/>
            <a:chExt cx="3559532" cy="815644"/>
          </a:xfrm>
        </p:grpSpPr>
        <p:sp>
          <p:nvSpPr>
            <p:cNvPr id="22" name="Google Shape;179;p23">
              <a:extLst>
                <a:ext uri="{FF2B5EF4-FFF2-40B4-BE49-F238E27FC236}">
                  <a16:creationId xmlns:a16="http://schemas.microsoft.com/office/drawing/2014/main" id="{9C0DBE9E-73A1-C5A5-03FA-5418EE593ACA}"/>
                </a:ext>
              </a:extLst>
            </p:cNvPr>
            <p:cNvSpPr txBox="1"/>
            <p:nvPr userDrawn="1"/>
          </p:nvSpPr>
          <p:spPr>
            <a:xfrm>
              <a:off x="4936986" y="1475026"/>
              <a:ext cx="2953401" cy="633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r>
                <a:rPr lang="en-US" sz="1800" dirty="0">
                  <a:latin typeface="Avenir Book" panose="02000503020000020003" pitchFamily="2" charset="0"/>
                </a:rPr>
                <a:t>Best estimate on the number of individuals for each species observed (if using eBird)</a:t>
              </a:r>
            </a:p>
          </p:txBody>
        </p:sp>
        <p:sp>
          <p:nvSpPr>
            <p:cNvPr id="23" name="Google Shape;178;p23">
              <a:extLst>
                <a:ext uri="{FF2B5EF4-FFF2-40B4-BE49-F238E27FC236}">
                  <a16:creationId xmlns:a16="http://schemas.microsoft.com/office/drawing/2014/main" id="{AEB248EB-8CE4-F1C0-ABDF-A2D8F76E22A1}"/>
                </a:ext>
              </a:extLst>
            </p:cNvPr>
            <p:cNvSpPr txBox="1"/>
            <p:nvPr userDrawn="1"/>
          </p:nvSpPr>
          <p:spPr>
            <a:xfrm>
              <a:off x="4363803" y="1646216"/>
              <a:ext cx="481540" cy="325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defTabSz="685784">
                <a:lnSpc>
                  <a:spcPct val="80000"/>
                </a:lnSpc>
              </a:pPr>
              <a:r>
                <a:rPr lang="en" sz="1950" dirty="0">
                  <a:solidFill>
                    <a:srgbClr val="3B3C3D"/>
                  </a:solidFill>
                  <a:latin typeface="Gibson" pitchFamily="2" charset="77"/>
                  <a:ea typeface="IBM Plex Mono"/>
                  <a:cs typeface="IBM Plex Mono"/>
                  <a:sym typeface="IBM Plex Mono"/>
                </a:rPr>
                <a:t>04</a:t>
              </a:r>
              <a:endParaRPr sz="1950" dirty="0">
                <a:solidFill>
                  <a:srgbClr val="3B3C3D"/>
                </a:solidFill>
                <a:latin typeface="Gibson" pitchFamily="2" charset="77"/>
                <a:ea typeface="IBM Plex Mono"/>
                <a:cs typeface="IBM Plex Mono"/>
                <a:sym typeface="IBM Plex Mono"/>
              </a:endParaRPr>
            </a:p>
          </p:txBody>
        </p:sp>
        <p:cxnSp>
          <p:nvCxnSpPr>
            <p:cNvPr id="24" name="Google Shape;184;p23">
              <a:extLst>
                <a:ext uri="{FF2B5EF4-FFF2-40B4-BE49-F238E27FC236}">
                  <a16:creationId xmlns:a16="http://schemas.microsoft.com/office/drawing/2014/main" id="{7AEE72CC-D5A3-9AB9-8CC0-DE225C99EB4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33099" y="2290670"/>
              <a:ext cx="3559532" cy="0"/>
            </a:xfrm>
            <a:prstGeom prst="straightConnector1">
              <a:avLst/>
            </a:prstGeom>
            <a:noFill/>
            <a:ln w="9525" cap="flat" cmpd="sng">
              <a:solidFill>
                <a:srgbClr val="3B3C3D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3BBB225-03A1-D32D-CA9B-8792523573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3465" y="4876802"/>
            <a:ext cx="3877374" cy="214300"/>
          </a:xfrm>
        </p:spPr>
        <p:txBody>
          <a:bodyPr/>
          <a:lstStyle/>
          <a:p>
            <a:r>
              <a:rPr lang="en-US" dirty="0"/>
              <a:t>The Great Backyard Birds Count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5E8F1E9-AB06-CBBA-A6BB-306E3932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-264737"/>
            <a:ext cx="3133983" cy="2011096"/>
          </a:xfrm>
        </p:spPr>
        <p:txBody>
          <a:bodyPr/>
          <a:lstStyle/>
          <a:p>
            <a:r>
              <a:rPr lang="en-US" dirty="0"/>
              <a:t>What Do You Do?</a:t>
            </a: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6F4294B0-295E-FB4C-A618-40601006D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176" y="4804240"/>
            <a:ext cx="882499" cy="266975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496F4AA-EA87-A28D-E5D6-A927976BA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883" y="4771486"/>
            <a:ext cx="684474" cy="34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69118"/>
      </p:ext>
    </p:extLst>
  </p:cSld>
  <p:clrMapOvr>
    <a:masterClrMapping/>
  </p:clrMapOvr>
</p:sld>
</file>

<file path=ppt/theme/theme1.xml><?xml version="1.0" encoding="utf-8"?>
<a:theme xmlns:a="http://schemas.openxmlformats.org/drawingml/2006/main" name="Basic Title Slide">
  <a:themeElements>
    <a:clrScheme name="Lab Brand">
      <a:dk1>
        <a:srgbClr val="2E261F"/>
      </a:dk1>
      <a:lt1>
        <a:srgbClr val="FFFFFF"/>
      </a:lt1>
      <a:dk2>
        <a:srgbClr val="6D6761"/>
      </a:dk2>
      <a:lt2>
        <a:srgbClr val="F5F2E7"/>
      </a:lt2>
      <a:accent1>
        <a:srgbClr val="D0DDDA"/>
      </a:accent1>
      <a:accent2>
        <a:srgbClr val="006334"/>
      </a:accent2>
      <a:accent3>
        <a:srgbClr val="C9E230"/>
      </a:accent3>
      <a:accent4>
        <a:srgbClr val="457999"/>
      </a:accent4>
      <a:accent5>
        <a:srgbClr val="FFBC10"/>
      </a:accent5>
      <a:accent6>
        <a:srgbClr val="B31B1B"/>
      </a:accent6>
      <a:hlink>
        <a:srgbClr val="457999"/>
      </a:hlink>
      <a:folHlink>
        <a:srgbClr val="385B7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nellLab_PowerPointTemplate" id="{84A344B4-BD9A-4A48-AE55-CA1D7BCDE60B}" vid="{B98DE804-0A9B-4241-84D4-4825EB9CCEC1}"/>
    </a:ext>
  </a:extLst>
</a:theme>
</file>

<file path=ppt/theme/theme2.xml><?xml version="1.0" encoding="utf-8"?>
<a:theme xmlns:a="http://schemas.openxmlformats.org/drawingml/2006/main" name="Title Slide">
  <a:themeElements>
    <a:clrScheme name="Lab Brand">
      <a:dk1>
        <a:srgbClr val="2E261F"/>
      </a:dk1>
      <a:lt1>
        <a:srgbClr val="FFFFFF"/>
      </a:lt1>
      <a:dk2>
        <a:srgbClr val="6D6761"/>
      </a:dk2>
      <a:lt2>
        <a:srgbClr val="F5F2E7"/>
      </a:lt2>
      <a:accent1>
        <a:srgbClr val="D0DDDA"/>
      </a:accent1>
      <a:accent2>
        <a:srgbClr val="006334"/>
      </a:accent2>
      <a:accent3>
        <a:srgbClr val="C9E230"/>
      </a:accent3>
      <a:accent4>
        <a:srgbClr val="457999"/>
      </a:accent4>
      <a:accent5>
        <a:srgbClr val="FFBC10"/>
      </a:accent5>
      <a:accent6>
        <a:srgbClr val="B31B1B"/>
      </a:accent6>
      <a:hlink>
        <a:srgbClr val="457999"/>
      </a:hlink>
      <a:folHlink>
        <a:srgbClr val="385B7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nellLab_PowerPointTemplate" id="{84A344B4-BD9A-4A48-AE55-CA1D7BCDE60B}" vid="{5823DE3E-BAC4-4E40-810C-024164AC32D0}"/>
    </a:ext>
  </a:extLst>
</a:theme>
</file>

<file path=ppt/theme/theme3.xml><?xml version="1.0" encoding="utf-8"?>
<a:theme xmlns:a="http://schemas.openxmlformats.org/drawingml/2006/main" name="Title Slide with background color">
  <a:themeElements>
    <a:clrScheme name="Lab Brand">
      <a:dk1>
        <a:srgbClr val="2E261F"/>
      </a:dk1>
      <a:lt1>
        <a:srgbClr val="FFFFFF"/>
      </a:lt1>
      <a:dk2>
        <a:srgbClr val="6D6761"/>
      </a:dk2>
      <a:lt2>
        <a:srgbClr val="F5F2E7"/>
      </a:lt2>
      <a:accent1>
        <a:srgbClr val="D0DDDA"/>
      </a:accent1>
      <a:accent2>
        <a:srgbClr val="006334"/>
      </a:accent2>
      <a:accent3>
        <a:srgbClr val="C9E230"/>
      </a:accent3>
      <a:accent4>
        <a:srgbClr val="457999"/>
      </a:accent4>
      <a:accent5>
        <a:srgbClr val="FFBC10"/>
      </a:accent5>
      <a:accent6>
        <a:srgbClr val="B31B1B"/>
      </a:accent6>
      <a:hlink>
        <a:srgbClr val="457999"/>
      </a:hlink>
      <a:folHlink>
        <a:srgbClr val="385B7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nellLab_PowerPointTemplate" id="{84A344B4-BD9A-4A48-AE55-CA1D7BCDE60B}" vid="{1CD5F00D-C6DD-DD4F-A868-F1F99D153A9C}"/>
    </a:ext>
  </a:extLst>
</a:theme>
</file>

<file path=ppt/theme/theme4.xml><?xml version="1.0" encoding="utf-8"?>
<a:theme xmlns:a="http://schemas.openxmlformats.org/drawingml/2006/main" name="Two column Background color">
  <a:themeElements>
    <a:clrScheme name="Lab Brand">
      <a:dk1>
        <a:srgbClr val="2E261F"/>
      </a:dk1>
      <a:lt1>
        <a:srgbClr val="FFFFFF"/>
      </a:lt1>
      <a:dk2>
        <a:srgbClr val="6D6761"/>
      </a:dk2>
      <a:lt2>
        <a:srgbClr val="F5F2E7"/>
      </a:lt2>
      <a:accent1>
        <a:srgbClr val="D0DDDA"/>
      </a:accent1>
      <a:accent2>
        <a:srgbClr val="006334"/>
      </a:accent2>
      <a:accent3>
        <a:srgbClr val="C9E230"/>
      </a:accent3>
      <a:accent4>
        <a:srgbClr val="457999"/>
      </a:accent4>
      <a:accent5>
        <a:srgbClr val="FFBC10"/>
      </a:accent5>
      <a:accent6>
        <a:srgbClr val="B31B1B"/>
      </a:accent6>
      <a:hlink>
        <a:srgbClr val="457999"/>
      </a:hlink>
      <a:folHlink>
        <a:srgbClr val="385B75"/>
      </a:folHlink>
    </a:clrScheme>
    <a:fontScheme name="Custom">
      <a:majorFont>
        <a:latin typeface="Gibson Light"/>
        <a:ea typeface=""/>
        <a:cs typeface=""/>
      </a:majorFont>
      <a:minorFont>
        <a:latin typeface="Gibson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nellLab_PowerPointTemplate" id="{84A344B4-BD9A-4A48-AE55-CA1D7BCDE60B}" vid="{0D323C5B-030A-CE4D-BCB9-5287BBA65C44}"/>
    </a:ext>
  </a:extLst>
</a:theme>
</file>

<file path=ppt/theme/theme5.xml><?xml version="1.0" encoding="utf-8"?>
<a:theme xmlns:a="http://schemas.openxmlformats.org/drawingml/2006/main" name="Two column Title and Content">
  <a:themeElements>
    <a:clrScheme name="Lab Brand">
      <a:dk1>
        <a:srgbClr val="2E261F"/>
      </a:dk1>
      <a:lt1>
        <a:srgbClr val="FFFFFF"/>
      </a:lt1>
      <a:dk2>
        <a:srgbClr val="6D6761"/>
      </a:dk2>
      <a:lt2>
        <a:srgbClr val="F5F2E7"/>
      </a:lt2>
      <a:accent1>
        <a:srgbClr val="D0DDDA"/>
      </a:accent1>
      <a:accent2>
        <a:srgbClr val="006334"/>
      </a:accent2>
      <a:accent3>
        <a:srgbClr val="C9E230"/>
      </a:accent3>
      <a:accent4>
        <a:srgbClr val="457999"/>
      </a:accent4>
      <a:accent5>
        <a:srgbClr val="FFBC10"/>
      </a:accent5>
      <a:accent6>
        <a:srgbClr val="B31B1B"/>
      </a:accent6>
      <a:hlink>
        <a:srgbClr val="457999"/>
      </a:hlink>
      <a:folHlink>
        <a:srgbClr val="385B75"/>
      </a:folHlink>
    </a:clrScheme>
    <a:fontScheme name="Custom">
      <a:majorFont>
        <a:latin typeface="Gibson Light"/>
        <a:ea typeface=""/>
        <a:cs typeface=""/>
      </a:majorFont>
      <a:minorFont>
        <a:latin typeface="Gibson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nellLab_PowerPointTemplate" id="{84A344B4-BD9A-4A48-AE55-CA1D7BCDE60B}" vid="{8B6CE468-A9A4-264D-8015-50019A305B2C}"/>
    </a:ext>
  </a:extLst>
</a:theme>
</file>

<file path=ppt/theme/theme6.xml><?xml version="1.0" encoding="utf-8"?>
<a:theme xmlns:a="http://schemas.openxmlformats.org/drawingml/2006/main" name="Two column Title and Content alternate">
  <a:themeElements>
    <a:clrScheme name="Lab Brand">
      <a:dk1>
        <a:srgbClr val="2E261F"/>
      </a:dk1>
      <a:lt1>
        <a:srgbClr val="FFFFFF"/>
      </a:lt1>
      <a:dk2>
        <a:srgbClr val="6D6761"/>
      </a:dk2>
      <a:lt2>
        <a:srgbClr val="F5F2E7"/>
      </a:lt2>
      <a:accent1>
        <a:srgbClr val="D0DDDA"/>
      </a:accent1>
      <a:accent2>
        <a:srgbClr val="006334"/>
      </a:accent2>
      <a:accent3>
        <a:srgbClr val="C9E230"/>
      </a:accent3>
      <a:accent4>
        <a:srgbClr val="457999"/>
      </a:accent4>
      <a:accent5>
        <a:srgbClr val="FFBC10"/>
      </a:accent5>
      <a:accent6>
        <a:srgbClr val="B31B1B"/>
      </a:accent6>
      <a:hlink>
        <a:srgbClr val="457999"/>
      </a:hlink>
      <a:folHlink>
        <a:srgbClr val="385B75"/>
      </a:folHlink>
    </a:clrScheme>
    <a:fontScheme name="Custom">
      <a:majorFont>
        <a:latin typeface="Gibson Light"/>
        <a:ea typeface=""/>
        <a:cs typeface=""/>
      </a:majorFont>
      <a:minorFont>
        <a:latin typeface="Gibson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nellLab_PowerPointTemplate" id="{84A344B4-BD9A-4A48-AE55-CA1D7BCDE60B}" vid="{7E3E3242-3D16-104E-B2E4-50D0CD018250}"/>
    </a:ext>
  </a:extLst>
</a:theme>
</file>

<file path=ppt/theme/theme7.xml><?xml version="1.0" encoding="utf-8"?>
<a:theme xmlns:a="http://schemas.openxmlformats.org/drawingml/2006/main" name="Simple Content">
  <a:themeElements>
    <a:clrScheme name="Lab Brand">
      <a:dk1>
        <a:srgbClr val="2E261F"/>
      </a:dk1>
      <a:lt1>
        <a:srgbClr val="FFFFFF"/>
      </a:lt1>
      <a:dk2>
        <a:srgbClr val="6D6761"/>
      </a:dk2>
      <a:lt2>
        <a:srgbClr val="F5F2E7"/>
      </a:lt2>
      <a:accent1>
        <a:srgbClr val="D0DDDA"/>
      </a:accent1>
      <a:accent2>
        <a:srgbClr val="006334"/>
      </a:accent2>
      <a:accent3>
        <a:srgbClr val="C9E230"/>
      </a:accent3>
      <a:accent4>
        <a:srgbClr val="457999"/>
      </a:accent4>
      <a:accent5>
        <a:srgbClr val="FFBC10"/>
      </a:accent5>
      <a:accent6>
        <a:srgbClr val="B31B1B"/>
      </a:accent6>
      <a:hlink>
        <a:srgbClr val="457999"/>
      </a:hlink>
      <a:folHlink>
        <a:srgbClr val="385B75"/>
      </a:folHlink>
    </a:clrScheme>
    <a:fontScheme name="Custom">
      <a:majorFont>
        <a:latin typeface="Gibson Light"/>
        <a:ea typeface=""/>
        <a:cs typeface=""/>
      </a:majorFont>
      <a:minorFont>
        <a:latin typeface="Gibson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nellLab_PowerPointTemplate" id="{84A344B4-BD9A-4A48-AE55-CA1D7BCDE60B}" vid="{B857FB7D-3FD5-D745-BC01-FEFA499B4413}"/>
    </a:ext>
  </a:extLst>
</a:theme>
</file>

<file path=ppt/theme/theme8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Basic Title Slide</Template>
  <TotalTime>290</TotalTime>
  <Words>612</Words>
  <Application>Microsoft Macintosh PowerPoint</Application>
  <PresentationFormat>On-screen Show (16:9)</PresentationFormat>
  <Paragraphs>107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Avenir Book</vt:lpstr>
      <vt:lpstr>Calibri</vt:lpstr>
      <vt:lpstr>Gibson</vt:lpstr>
      <vt:lpstr>Gibson Book</vt:lpstr>
      <vt:lpstr>Gibson Light</vt:lpstr>
      <vt:lpstr>Basic Title Slide</vt:lpstr>
      <vt:lpstr>Title Slide</vt:lpstr>
      <vt:lpstr>Title Slide with background color</vt:lpstr>
      <vt:lpstr>Two column Background color</vt:lpstr>
      <vt:lpstr>Two column Title and Content</vt:lpstr>
      <vt:lpstr>Two column Title and Content alternate</vt:lpstr>
      <vt:lpstr>Simple Content</vt:lpstr>
      <vt:lpstr>The Great Backyard Bird Count</vt:lpstr>
      <vt:lpstr>The Great Backyard Bird Count (GBBC) Is Global!</vt:lpstr>
      <vt:lpstr>Ways to Share Birds!</vt:lpstr>
      <vt:lpstr>Merlin Has Options</vt:lpstr>
      <vt:lpstr>Using eBird but new to bird watching?</vt:lpstr>
      <vt:lpstr>Watch &amp; Count Birds Anywhere!</vt:lpstr>
      <vt:lpstr>Why Participate?</vt:lpstr>
      <vt:lpstr>What Do We Learn?</vt:lpstr>
      <vt:lpstr>What Do You Do?</vt:lpstr>
      <vt:lpstr>You will need...</vt:lpstr>
      <vt:lpstr>Access Tools to Participate</vt:lpstr>
      <vt:lpstr>Important</vt:lpstr>
      <vt:lpstr>For Step-by-Step Directions</vt:lpstr>
      <vt:lpstr>After You Submit Your Birds</vt:lpstr>
      <vt:lpstr>Thank You https://www.birdcount.org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Becca B. Rodomsky-Bish</dc:creator>
  <cp:lastModifiedBy>Becca B. Rodomsky-Bish</cp:lastModifiedBy>
  <cp:revision>15</cp:revision>
  <cp:lastPrinted>2023-01-25T20:35:25Z</cp:lastPrinted>
  <dcterms:created xsi:type="dcterms:W3CDTF">2024-10-10T16:37:20Z</dcterms:created>
  <dcterms:modified xsi:type="dcterms:W3CDTF">2024-10-11T12:53:16Z</dcterms:modified>
</cp:coreProperties>
</file>